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1526" r:id="rId2"/>
    <p:sldId id="1536" r:id="rId3"/>
    <p:sldId id="1453" r:id="rId4"/>
    <p:sldId id="1529" r:id="rId5"/>
    <p:sldId id="1455" r:id="rId6"/>
    <p:sldId id="1547" r:id="rId7"/>
    <p:sldId id="1548" r:id="rId8"/>
    <p:sldId id="1461" r:id="rId9"/>
    <p:sldId id="1459" r:id="rId10"/>
    <p:sldId id="1456" r:id="rId11"/>
    <p:sldId id="1463" r:id="rId12"/>
    <p:sldId id="1464" r:id="rId13"/>
    <p:sldId id="1467" r:id="rId14"/>
    <p:sldId id="1465" r:id="rId15"/>
    <p:sldId id="1478" r:id="rId16"/>
    <p:sldId id="1485" r:id="rId17"/>
    <p:sldId id="1475" r:id="rId18"/>
    <p:sldId id="1479" r:id="rId19"/>
    <p:sldId id="1480" r:id="rId20"/>
    <p:sldId id="1476" r:id="rId21"/>
    <p:sldId id="1477" r:id="rId22"/>
    <p:sldId id="14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1333" autoAdjust="0"/>
  </p:normalViewPr>
  <p:slideViewPr>
    <p:cSldViewPr snapToGrid="0">
      <p:cViewPr varScale="1">
        <p:scale>
          <a:sx n="85" d="100"/>
          <a:sy n="85" d="100"/>
        </p:scale>
        <p:origin x="1446" y="11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4/29/2024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Wars_of_the_Jew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Life_of_Flavius_Josephus" TargetMode="External"/><Relationship Id="rId4" Type="http://schemas.openxmlformats.org/officeDocument/2006/relationships/hyperlink" Target="https://www.perseus.tufts.edu/hopper/text?doc=Perseus%3Atext%3A1999.01.0148%3Abook%3D3%3Awhiston+chapter%3D3%3Awhiston+section%3D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Courier New" panose="02070309020205020404" pitchFamily="49" charset="0"/>
              <a:buChar char="o"/>
            </a:pPr>
            <a:r>
              <a:rPr lang="en-US" sz="2000" b="1" i="0" dirty="0">
                <a:solidFill>
                  <a:srgbClr val="333333"/>
                </a:solidFill>
                <a:effectLst/>
                <a:latin typeface="Arial" panose="020B0604020202020204" pitchFamily="34" charset="0"/>
                <a:cs typeface="Arial" panose="020B0604020202020204" pitchFamily="34" charset="0"/>
              </a:rPr>
              <a:t>Immediately before this section of the article, this was written:</a:t>
            </a:r>
          </a:p>
          <a:p>
            <a:pPr algn="l"/>
            <a:endParaRPr lang="en-US" sz="2000" b="1" i="0" dirty="0">
              <a:solidFill>
                <a:srgbClr val="333333"/>
              </a:solidFill>
              <a:effectLst/>
              <a:latin typeface="Arial" panose="020B0604020202020204" pitchFamily="34" charset="0"/>
              <a:cs typeface="Arial" panose="020B0604020202020204" pitchFamily="34" charset="0"/>
            </a:endParaRPr>
          </a:p>
          <a:p>
            <a:pPr algn="l"/>
            <a:r>
              <a:rPr lang="en-US" sz="2000" b="1" i="0" dirty="0">
                <a:solidFill>
                  <a:srgbClr val="333333"/>
                </a:solidFill>
                <a:effectLst/>
                <a:latin typeface="Arial" panose="020B0604020202020204" pitchFamily="34" charset="0"/>
                <a:cs typeface="Arial" panose="020B0604020202020204" pitchFamily="34" charset="0"/>
              </a:rPr>
              <a:t>“Watch for greater collusion between the Asian giants: Russia, China, India and Japan.</a:t>
            </a:r>
          </a:p>
          <a:p>
            <a:pPr algn="l"/>
            <a:endParaRPr lang="en-US" sz="2000" b="1" i="0" dirty="0">
              <a:solidFill>
                <a:srgbClr val="333333"/>
              </a:solidFill>
              <a:effectLst/>
              <a:latin typeface="Arial" panose="020B0604020202020204" pitchFamily="34" charset="0"/>
              <a:cs typeface="Arial" panose="020B0604020202020204" pitchFamily="34" charset="0"/>
            </a:endParaRPr>
          </a:p>
          <a:p>
            <a:pPr algn="l"/>
            <a:r>
              <a:rPr lang="en-US" sz="2000" b="1" i="0" dirty="0">
                <a:solidFill>
                  <a:srgbClr val="333333"/>
                </a:solidFill>
                <a:effectLst/>
                <a:latin typeface="Arial" panose="020B0604020202020204" pitchFamily="34" charset="0"/>
                <a:cs typeface="Arial" panose="020B0604020202020204" pitchFamily="34" charset="0"/>
              </a:rPr>
              <a:t>Finally, of course, there are the developing relations between Russia and China, perhaps more visible than any other bilateral relations discussed to this point. Watch this situation as well (as expounded in our booklet </a:t>
            </a:r>
            <a:r>
              <a:rPr lang="en-US" sz="2000" b="1" i="1" dirty="0">
                <a:solidFill>
                  <a:srgbClr val="333333"/>
                </a:solidFill>
                <a:effectLst/>
                <a:latin typeface="Arial" panose="020B0604020202020204" pitchFamily="34" charset="0"/>
                <a:cs typeface="Arial" panose="020B0604020202020204" pitchFamily="34" charset="0"/>
              </a:rPr>
              <a:t>Russia and China in Prophecy).”  </a:t>
            </a:r>
            <a:endParaRPr lang="en-US" sz="2000" b="1" i="0" dirty="0">
              <a:solidFill>
                <a:srgbClr val="333333"/>
              </a:solidFill>
              <a:effectLst/>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192347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dirty="0">
                <a:solidFill>
                  <a:srgbClr val="333333"/>
                </a:solidFill>
                <a:effectLst/>
                <a:latin typeface="Arial" panose="020B0604020202020204" pitchFamily="34" charset="0"/>
                <a:cs typeface="Arial" panose="020B0604020202020204" pitchFamily="34" charset="0"/>
              </a:rPr>
              <a:t>His perfect, peace-producing, world-encompassing government</a:t>
            </a:r>
          </a:p>
          <a:p>
            <a:endParaRPr lang="en-US" sz="2000" b="1" i="0" dirty="0">
              <a:solidFill>
                <a:srgbClr val="333333"/>
              </a:solidFill>
              <a:effectLst/>
              <a:latin typeface="Arial" panose="020B0604020202020204" pitchFamily="34" charset="0"/>
              <a:cs typeface="Arial" panose="020B0604020202020204" pitchFamily="34" charset="0"/>
            </a:endParaRPr>
          </a:p>
          <a:p>
            <a:r>
              <a:rPr lang="en-US" sz="2000" b="1" i="0" dirty="0">
                <a:solidFill>
                  <a:srgbClr val="333333"/>
                </a:solidFill>
                <a:effectLst/>
                <a:latin typeface="Arial" panose="020B0604020202020204" pitchFamily="34" charset="0"/>
                <a:cs typeface="Arial" panose="020B0604020202020204" pitchFamily="34" charset="0"/>
              </a:rPr>
              <a:t>= 1000 Year Reign</a:t>
            </a:r>
          </a:p>
          <a:p>
            <a:endParaRPr lang="en-US" sz="2000" b="0" dirty="0">
              <a:latin typeface="Arial" panose="020B0604020202020204" pitchFamily="34" charset="0"/>
              <a:cs typeface="Arial" panose="020B0604020202020204" pitchFamily="34" charset="0"/>
            </a:endParaRPr>
          </a:p>
          <a:p>
            <a:pPr marL="182880" indent="-182880">
              <a:buFont typeface="+mj-lt"/>
              <a:buAutoNum type="arabicPeriod"/>
            </a:pPr>
            <a:r>
              <a:rPr lang="en-US" sz="2000" b="1" dirty="0">
                <a:latin typeface="Arial" panose="020B0604020202020204" pitchFamily="34" charset="0"/>
                <a:cs typeface="Arial" panose="020B0604020202020204" pitchFamily="34" charset="0"/>
              </a:rPr>
              <a:t> Why would it take God’s army 3 ½ years to win the victory?  Is he that weak?</a:t>
            </a:r>
          </a:p>
          <a:p>
            <a:pPr marL="182880" indent="-182880">
              <a:buFont typeface="+mj-lt"/>
              <a:buAutoNum type="arabicPeriod"/>
            </a:pPr>
            <a:endParaRPr lang="en-US" sz="2000" b="1" dirty="0">
              <a:latin typeface="Arial" panose="020B0604020202020204" pitchFamily="34" charset="0"/>
              <a:cs typeface="Arial" panose="020B0604020202020204" pitchFamily="34" charset="0"/>
            </a:endParaRPr>
          </a:p>
          <a:p>
            <a:pPr marL="182880" indent="-182880">
              <a:buFont typeface="+mj-lt"/>
              <a:buAutoNum type="arabicPeriod"/>
            </a:pPr>
            <a:r>
              <a:rPr lang="en-US" sz="2000" b="1" dirty="0">
                <a:latin typeface="Arial" panose="020B0604020202020204" pitchFamily="34" charset="0"/>
                <a:cs typeface="Arial" panose="020B0604020202020204" pitchFamily="34" charset="0"/>
              </a:rPr>
              <a:t> Where in Ch. 16 is there mention of a war lasting 3 ½ years? </a:t>
            </a:r>
          </a:p>
          <a:p>
            <a:pPr marL="182880" indent="-182880">
              <a:buFont typeface="+mj-lt"/>
              <a:buAutoNum type="arabicPeriod"/>
            </a:pPr>
            <a:endParaRPr lang="en-US" sz="2000" b="1" dirty="0">
              <a:latin typeface="Arial" panose="020B0604020202020204" pitchFamily="34" charset="0"/>
              <a:cs typeface="Arial" panose="020B0604020202020204" pitchFamily="34" charset="0"/>
            </a:endParaRPr>
          </a:p>
          <a:p>
            <a:pPr marL="182880" indent="-182880">
              <a:buFont typeface="+mj-lt"/>
              <a:buAutoNum type="arabicPeriod"/>
            </a:pPr>
            <a:r>
              <a:rPr lang="en-US" sz="2000" b="1" dirty="0">
                <a:latin typeface="Arial" panose="020B0604020202020204" pitchFamily="34" charset="0"/>
                <a:cs typeface="Arial" panose="020B0604020202020204" pitchFamily="34" charset="0"/>
              </a:rPr>
              <a:t> Where is ‘world dominance’ mentioned in Ch. 16?</a:t>
            </a:r>
          </a:p>
          <a:p>
            <a:endParaRPr lang="en-US" sz="2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307351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Pre-M claim “Second Coming” occurs after and because of Armageddon.</a:t>
            </a:r>
          </a:p>
          <a:p>
            <a:endParaRPr lang="en-US" b="1" dirty="0"/>
          </a:p>
          <a:p>
            <a:r>
              <a:rPr lang="en-US" b="1" dirty="0"/>
              <a:t>“Anti-Christ” will appear and lead an invasion against Israel.  </a:t>
            </a:r>
          </a:p>
          <a:p>
            <a:pPr marL="182880" indent="-182880">
              <a:buFont typeface="Arial" panose="020B0604020202020204" pitchFamily="34" charset="0"/>
              <a:buChar char="•"/>
            </a:pPr>
            <a:r>
              <a:rPr lang="en-US" b="1" dirty="0"/>
              <a:t>This would imply that the Anti-Christ is the Russian leader?  </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85775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Armageddon?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72928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Josephus references this area as the “Great Plain”.</a:t>
            </a:r>
          </a:p>
          <a:p>
            <a:pPr algn="l">
              <a:buFont typeface="+mj-lt"/>
              <a:buNone/>
            </a:pPr>
            <a:r>
              <a:rPr lang="en-US" b="1" i="0" dirty="0">
                <a:solidFill>
                  <a:srgbClr val="202122"/>
                </a:solidFill>
                <a:effectLst/>
                <a:latin typeface="Arial" panose="020B0604020202020204" pitchFamily="34" charset="0"/>
                <a:cs typeface="Arial" panose="020B0604020202020204" pitchFamily="34" charset="0"/>
              </a:rPr>
              <a:t>&gt; Josephus, </a:t>
            </a:r>
            <a:r>
              <a:rPr lang="en-US" b="1" i="1" dirty="0">
                <a:solidFill>
                  <a:srgbClr val="202122"/>
                </a:solidFill>
                <a:effectLst/>
                <a:latin typeface="Arial" panose="020B0604020202020204" pitchFamily="34" charset="0"/>
                <a:cs typeface="Arial" panose="020B0604020202020204" pitchFamily="34" charset="0"/>
              </a:rPr>
              <a:t>De Bello </a:t>
            </a:r>
            <a:r>
              <a:rPr lang="en-US" b="1" i="1" dirty="0" err="1">
                <a:solidFill>
                  <a:srgbClr val="202122"/>
                </a:solidFill>
                <a:effectLst/>
                <a:latin typeface="Arial" panose="020B0604020202020204" pitchFamily="34" charset="0"/>
                <a:cs typeface="Arial" panose="020B0604020202020204" pitchFamily="34" charset="0"/>
              </a:rPr>
              <a:t>Judaico</a:t>
            </a:r>
            <a:r>
              <a:rPr lang="en-US" b="1" i="0" dirty="0">
                <a:solidFill>
                  <a:srgbClr val="202122"/>
                </a:solidFill>
                <a:effectLst/>
                <a:latin typeface="Arial" panose="020B0604020202020204" pitchFamily="34" charset="0"/>
                <a:cs typeface="Arial" panose="020B0604020202020204" pitchFamily="34" charset="0"/>
              </a:rPr>
              <a:t> (</a:t>
            </a:r>
            <a:r>
              <a:rPr lang="en-US" b="1" i="0" u="none" strike="noStrike" dirty="0">
                <a:solidFill>
                  <a:srgbClr val="3366CC"/>
                </a:solidFill>
                <a:effectLst/>
                <a:latin typeface="Arial" panose="020B0604020202020204" pitchFamily="34" charset="0"/>
                <a:cs typeface="Arial" panose="020B0604020202020204" pitchFamily="34" charset="0"/>
                <a:hlinkClick r:id="rId3" tooltip="Wars of the Jews"/>
              </a:rPr>
              <a:t>Wars of the Jews</a:t>
            </a:r>
            <a:r>
              <a:rPr lang="en-US" b="1" i="0" dirty="0">
                <a:solidFill>
                  <a:srgbClr val="202122"/>
                </a:solidFill>
                <a:effectLst/>
                <a:latin typeface="Arial" panose="020B0604020202020204" pitchFamily="34" charset="0"/>
                <a:cs typeface="Arial" panose="020B0604020202020204" pitchFamily="34" charset="0"/>
              </a:rPr>
              <a:t> III, 48 (</a:t>
            </a:r>
            <a:r>
              <a:rPr lang="en-US" b="1" i="1" dirty="0">
                <a:solidFill>
                  <a:srgbClr val="202122"/>
                </a:solidFill>
                <a:effectLst/>
                <a:latin typeface="Arial" panose="020B0604020202020204" pitchFamily="34" charset="0"/>
                <a:cs typeface="Arial" panose="020B0604020202020204" pitchFamily="34" charset="0"/>
              </a:rPr>
              <a:t>Wars of the Jews</a:t>
            </a:r>
            <a:r>
              <a:rPr lang="en-US" b="1" i="0" dirty="0">
                <a:solidFill>
                  <a:srgbClr val="202122"/>
                </a:solidFill>
                <a:effectLst/>
                <a:latin typeface="Arial" panose="020B0604020202020204" pitchFamily="34" charset="0"/>
                <a:cs typeface="Arial" panose="020B0604020202020204" pitchFamily="34" charset="0"/>
              </a:rPr>
              <a:t> </a:t>
            </a:r>
            <a:r>
              <a:rPr lang="en-US" b="1" i="0" u="none" strike="noStrike" dirty="0">
                <a:solidFill>
                  <a:srgbClr val="3366CC"/>
                </a:solidFill>
                <a:effectLst/>
                <a:latin typeface="Arial" panose="020B0604020202020204" pitchFamily="34" charset="0"/>
                <a:cs typeface="Arial" panose="020B0604020202020204" pitchFamily="34" charset="0"/>
                <a:hlinkClick r:id="rId4"/>
              </a:rPr>
              <a:t>3.3.4</a:t>
            </a:r>
            <a:r>
              <a:rPr lang="en-US" b="1" i="0" dirty="0">
                <a:solidFill>
                  <a:srgbClr val="202122"/>
                </a:solidFill>
                <a:effectLst/>
                <a:latin typeface="Arial" panose="020B0604020202020204" pitchFamily="34" charset="0"/>
                <a:cs typeface="Arial" panose="020B0604020202020204" pitchFamily="34" charset="0"/>
              </a:rPr>
              <a:t>, </a:t>
            </a:r>
            <a:r>
              <a:rPr lang="en-US" b="1" i="0" u="none" strike="noStrike" dirty="0">
                <a:solidFill>
                  <a:srgbClr val="3366CC"/>
                </a:solidFill>
                <a:effectLst/>
                <a:latin typeface="Arial" panose="020B0604020202020204" pitchFamily="34" charset="0"/>
                <a:cs typeface="Arial" panose="020B0604020202020204" pitchFamily="34" charset="0"/>
                <a:hlinkClick r:id="rId5" tooltip="Life of Flavius Josephus"/>
              </a:rPr>
              <a:t>Vita</a:t>
            </a:r>
            <a:r>
              <a:rPr lang="en-US" b="1" i="0" dirty="0">
                <a:solidFill>
                  <a:srgbClr val="202122"/>
                </a:solidFill>
                <a:effectLst/>
                <a:latin typeface="Arial" panose="020B0604020202020204" pitchFamily="34" charset="0"/>
                <a:cs typeface="Arial" panose="020B0604020202020204" pitchFamily="34" charset="0"/>
              </a:rPr>
              <a:t> §, 41, et al.)</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12864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Each side of the valley is approx. 20 miles across</a:t>
            </a:r>
          </a:p>
          <a:p>
            <a:r>
              <a:rPr lang="en-US" b="1" dirty="0">
                <a:latin typeface="Arial" panose="020B0604020202020204" pitchFamily="34" charset="0"/>
                <a:cs typeface="Arial" panose="020B0604020202020204" pitchFamily="34" charset="0"/>
              </a:rPr>
              <a:t>Approx. 96 square miles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250663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136737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40C28"/>
                </a:solidFill>
                <a:effectLst/>
                <a:highlight>
                  <a:srgbClr val="D3E3FD"/>
                </a:highlight>
                <a:latin typeface="Google Sans"/>
              </a:rPr>
              <a:t>1 Kings 18:40 names the Kishon River as the site where the prophets of Baal were executed on Elijah's orders</a:t>
            </a:r>
            <a:r>
              <a:rPr lang="en-US" b="1" i="0" dirty="0">
                <a:solidFill>
                  <a:srgbClr val="1F1F1F"/>
                </a:solidFill>
                <a:effectLst/>
                <a:highlight>
                  <a:srgbClr val="FFFFFF"/>
                </a:highlight>
                <a:latin typeface="Google Sans"/>
              </a:rPr>
              <a:t>, following Elijah's contest with the prophets of Baal nearby on Mount Carmel (1 Kings 18:20–39).</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206677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Armies came here to settle their differences so as not to destroy their home cities.</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“David and Bathsheba”</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“David should have been at war”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David should have been on the battlefield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Could that battlefield possibly have been Plains/Valley of Megiddo?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algn="l"/>
            <a:r>
              <a:rPr lang="en-US" b="1" i="0" dirty="0">
                <a:solidFill>
                  <a:srgbClr val="1F1F1F"/>
                </a:solidFill>
                <a:effectLst/>
                <a:highlight>
                  <a:srgbClr val="FFFFFF"/>
                </a:highlight>
                <a:latin typeface="Google Sans"/>
              </a:rPr>
              <a:t>Cline, an archaeologist at the University of Cincinnati, who has excavated at Megiddo, counted </a:t>
            </a:r>
            <a:r>
              <a:rPr lang="en-US" b="1" i="0" dirty="0">
                <a:solidFill>
                  <a:srgbClr val="040C28"/>
                </a:solidFill>
                <a:effectLst/>
                <a:highlight>
                  <a:srgbClr val="D3E3FD"/>
                </a:highlight>
                <a:latin typeface="Google Sans"/>
              </a:rPr>
              <a:t>34 battles</a:t>
            </a:r>
            <a:r>
              <a:rPr lang="en-US" b="1" i="0" dirty="0">
                <a:solidFill>
                  <a:srgbClr val="1F1F1F"/>
                </a:solidFill>
                <a:effectLst/>
                <a:highlight>
                  <a:srgbClr val="FFFFFF"/>
                </a:highlight>
                <a:latin typeface="Google Sans"/>
              </a:rPr>
              <a:t> fought at the city or its surrounding valley.  About a dozen of the </a:t>
            </a:r>
            <a:r>
              <a:rPr lang="en-US" b="1" i="0" dirty="0" err="1">
                <a:solidFill>
                  <a:srgbClr val="1F1F1F"/>
                </a:solidFill>
                <a:effectLst/>
                <a:highlight>
                  <a:srgbClr val="FFFFFF"/>
                </a:highlight>
                <a:latin typeface="Google Sans"/>
              </a:rPr>
              <a:t>battlesf</a:t>
            </a:r>
            <a:r>
              <a:rPr lang="en-US" b="1" i="0" dirty="0">
                <a:solidFill>
                  <a:srgbClr val="1F1F1F"/>
                </a:solidFill>
                <a:effectLst/>
                <a:highlight>
                  <a:srgbClr val="FFFFFF"/>
                </a:highlight>
                <a:latin typeface="Google Sans"/>
              </a:rPr>
              <a:t> occurred in biblical times.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20855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Studying chapters 17-19 will make it very apparent why Armageddon is not the “end of the world”</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If Armageddon is the end of the world, then where is the 1000 Year Reign in chapter 20 supposed to occur?</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2800" b="1" dirty="0">
                <a:latin typeface="Arial" panose="020B0604020202020204" pitchFamily="34" charset="0"/>
                <a:cs typeface="Arial" panose="020B0604020202020204" pitchFamily="34" charset="0"/>
              </a:rPr>
              <a:t>Physical often used to:</a:t>
            </a:r>
          </a:p>
          <a:p>
            <a:pPr marL="457200" lvl="1" indent="-182880">
              <a:buFont typeface="Wingdings" panose="05000000000000000000" pitchFamily="2" charset="2"/>
              <a:buChar char="ü"/>
            </a:pPr>
            <a:r>
              <a:rPr lang="en-US" sz="2800" b="1" dirty="0">
                <a:latin typeface="Arial" panose="020B0604020202020204" pitchFamily="34" charset="0"/>
                <a:cs typeface="Arial" panose="020B0604020202020204" pitchFamily="34" charset="0"/>
              </a:rPr>
              <a:t>Describe the spiritual</a:t>
            </a:r>
          </a:p>
          <a:p>
            <a:pPr marL="457200" lvl="1" indent="-182880">
              <a:buFont typeface="Wingdings" panose="05000000000000000000" pitchFamily="2" charset="2"/>
              <a:buChar char="ü"/>
            </a:pPr>
            <a:r>
              <a:rPr lang="en-US" sz="2800" b="1" dirty="0">
                <a:latin typeface="Arial" panose="020B0604020202020204" pitchFamily="34" charset="0"/>
                <a:cs typeface="Arial" panose="020B0604020202020204" pitchFamily="34" charset="0"/>
              </a:rPr>
              <a:t>Explain the spiritual</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80089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Angel 4 (verse 9)</a:t>
            </a: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Angel 5 (verse 11)</a:t>
            </a: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Angel 7 (verse 21)</a:t>
            </a:r>
          </a:p>
          <a:p>
            <a:pPr marL="171450" indent="-17145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Evil blasphemed God for judgment</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Angel 4 (verse 9)</a:t>
            </a: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Angel 5 (verse 11)</a:t>
            </a:r>
          </a:p>
          <a:p>
            <a:pPr marL="171450" indent="-17145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Evil repented not</a:t>
            </a:r>
          </a:p>
          <a:p>
            <a:pPr marL="0" indent="0">
              <a:buFontTx/>
              <a:buNone/>
            </a:pPr>
            <a:endParaRPr lang="en-US" sz="2000" b="1" dirty="0">
              <a:solidFill>
                <a:srgbClr val="FFFF00"/>
              </a:solidFill>
              <a:latin typeface="Arial" panose="020B0604020202020204" pitchFamily="34" charset="0"/>
              <a:cs typeface="Arial" panose="020B0604020202020204" pitchFamily="34" charset="0"/>
            </a:endParaRPr>
          </a:p>
          <a:p>
            <a:pPr marL="0" indent="0">
              <a:buFontTx/>
              <a:buNone/>
            </a:pPr>
            <a:r>
              <a:rPr lang="en-US" sz="2000" b="1" dirty="0">
                <a:solidFill>
                  <a:srgbClr val="FFFF00"/>
                </a:solidFill>
                <a:latin typeface="Arial" panose="020B0604020202020204" pitchFamily="34" charset="0"/>
                <a:cs typeface="Arial" panose="020B0604020202020204" pitchFamily="34" charset="0"/>
              </a:rPr>
              <a:t>Remember:  #3 – Rivers and fountains became blood</a:t>
            </a:r>
          </a:p>
          <a:p>
            <a:pPr marL="0" indent="0">
              <a:buFontTx/>
              <a:buNone/>
            </a:pPr>
            <a:endParaRPr lang="en-US" sz="2000" b="1" dirty="0">
              <a:solidFill>
                <a:srgbClr val="FFFF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18555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#3 – Rivers and Fountains Became Blood  </a:t>
            </a:r>
            <a:r>
              <a:rPr lang="en-US" sz="2000" b="1" dirty="0">
                <a:solidFill>
                  <a:srgbClr val="C00000"/>
                </a:solidFill>
                <a:latin typeface="Arial" panose="020B0604020202020204" pitchFamily="34" charset="0"/>
                <a:cs typeface="Arial" panose="020B0604020202020204" pitchFamily="34" charset="0"/>
              </a:rPr>
              <a:t>(verse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Prophets – not necessarily “tellers of the future”.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Prophesy also means: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“The telling of a divine will and purpose that can only be known through divine inspiration.”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100% consistent with definition of the Tribulation in chapters 1, 6, 7, 19, and 20.</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38687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Twice in Rev 16, God gave villain opportunity to repent, and they refused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If God is this patient with those against God, how much more patient is he with us who try to walk in the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Very much like people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“They” – plurality of villains in Revelation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56922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Kings of the East are making their way to do battle with God.  </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Final reckoning is referred to as “Armageddon”.  </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If literal:</a:t>
            </a:r>
          </a:p>
          <a:p>
            <a:pPr marL="182880" indent="-18288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This event happens in the future</a:t>
            </a:r>
          </a:p>
          <a:p>
            <a:pPr marL="182880" indent="-18288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How does that comfort the 7 churches of Asia?</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If figurative/symbolic:</a:t>
            </a:r>
          </a:p>
          <a:p>
            <a:pPr marL="182880" indent="-18288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God has had enough</a:t>
            </a:r>
          </a:p>
          <a:p>
            <a:pPr marL="182880" indent="-18288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God will put an end to this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18058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Literal or figurative battle?  </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Is God going to actually come down to earth, gather an army, and fight against Revelation’s villain and his armies?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If God wants to defeat an army,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If God wants to defeat a nation,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If God wants to judge evil,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Who are the kings of the East?   </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United Nations</a:t>
            </a:r>
          </a:p>
          <a:p>
            <a:pPr marL="628650" lvl="1" indent="-171450">
              <a:buFont typeface="Wingdings" panose="05000000000000000000" pitchFamily="2" charset="2"/>
              <a:buChar char="ü"/>
            </a:pPr>
            <a:r>
              <a:rPr lang="en-US" b="1" dirty="0">
                <a:solidFill>
                  <a:srgbClr val="001320"/>
                </a:solidFill>
                <a:latin typeface="Arial" panose="020B0604020202020204" pitchFamily="34" charset="0"/>
                <a:cs typeface="Arial" panose="020B0604020202020204" pitchFamily="34" charset="0"/>
              </a:rPr>
              <a:t>Fairly good answer</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4 of members are Russia, China, India, and Japan!  </a:t>
            </a:r>
          </a:p>
          <a:p>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273960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Discussion on internet concerning Pre-M’s interpretation of Russia and China strengthening their cooperative efforts.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39699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402794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Literal or figurative battle?  </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Is God going to actually come down to earth, gather an army, and fight against Revelation’s villain and his armies?</a:t>
            </a:r>
          </a:p>
          <a:p>
            <a:pPr marL="0" indent="0">
              <a:buFont typeface="Arial" panose="020B0604020202020204" pitchFamily="34" charset="0"/>
              <a:buNone/>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If God wants to defeat an army,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If God wants to defeat a nation,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1320"/>
                </a:solidFill>
                <a:latin typeface="Arial" panose="020B0604020202020204" pitchFamily="34" charset="0"/>
                <a:cs typeface="Arial" panose="020B0604020202020204" pitchFamily="34" charset="0"/>
              </a:rPr>
              <a:t>If God wants to judge evil, he only has to speak.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00132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1320"/>
                </a:solidFill>
                <a:latin typeface="Arial" panose="020B0604020202020204" pitchFamily="34" charset="0"/>
                <a:cs typeface="Arial" panose="020B0604020202020204" pitchFamily="34" charset="0"/>
              </a:rPr>
              <a:t>Who are the kings of the East?   </a:t>
            </a:r>
          </a:p>
          <a:p>
            <a:pPr marL="171450" indent="-171450">
              <a:buFont typeface="Arial" panose="020B0604020202020204" pitchFamily="34" charset="0"/>
              <a:buChar char="•"/>
            </a:pPr>
            <a:r>
              <a:rPr lang="en-US" b="1" dirty="0">
                <a:solidFill>
                  <a:srgbClr val="001320"/>
                </a:solidFill>
                <a:latin typeface="Arial" panose="020B0604020202020204" pitchFamily="34" charset="0"/>
                <a:cs typeface="Arial" panose="020B0604020202020204" pitchFamily="34" charset="0"/>
              </a:rPr>
              <a:t>United Nations</a:t>
            </a:r>
          </a:p>
          <a:p>
            <a:pPr marL="628650" lvl="1" indent="-171450">
              <a:buFont typeface="Wingdings" panose="05000000000000000000" pitchFamily="2" charset="2"/>
              <a:buChar char="ü"/>
            </a:pPr>
            <a:r>
              <a:rPr lang="en-US" b="1" dirty="0">
                <a:solidFill>
                  <a:srgbClr val="001320"/>
                </a:solidFill>
                <a:latin typeface="Arial" panose="020B0604020202020204" pitchFamily="34" charset="0"/>
                <a:cs typeface="Arial" panose="020B0604020202020204" pitchFamily="34" charset="0"/>
              </a:rPr>
              <a:t>Fairly good answer</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4 of members are Russia, China, India, and Japan!  </a:t>
            </a:r>
          </a:p>
          <a:p>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163886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16</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16:13-14</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B8E80B-9C0D-E076-2252-AEC3DB4B8D38}"/>
              </a:ext>
            </a:extLst>
          </p:cNvPr>
          <p:cNvSpPr txBox="1"/>
          <p:nvPr/>
        </p:nvSpPr>
        <p:spPr>
          <a:xfrm>
            <a:off x="0" y="621539"/>
            <a:ext cx="12192000" cy="3108543"/>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And I saw three unclean spirits that looked like frogs coming out of the mouths of the dragon, the beast, and the false prophet. </a:t>
            </a:r>
          </a:p>
          <a:p>
            <a:pPr algn="just"/>
            <a:r>
              <a:rPr lang="en-US" sz="2800" b="1" baseline="30000" dirty="0">
                <a:solidFill>
                  <a:srgbClr val="C00000"/>
                </a:solidFill>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a:t>
            </a:r>
            <a:r>
              <a:rPr lang="en-US" sz="2800" b="1" i="1" dirty="0">
                <a:solidFill>
                  <a:srgbClr val="00132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they are the spirits of devils, working miracles, which go forth unto the </a:t>
            </a:r>
            <a:r>
              <a:rPr lang="en-US" sz="2800" b="1" i="1" dirty="0">
                <a:solidFill>
                  <a:srgbClr val="C00000"/>
                </a:solidFill>
                <a:latin typeface="Arial" panose="020B0604020202020204" pitchFamily="34" charset="0"/>
                <a:cs typeface="Arial" panose="020B0604020202020204" pitchFamily="34" charset="0"/>
              </a:rPr>
              <a:t>kings of the earth </a:t>
            </a:r>
            <a:r>
              <a:rPr lang="en-US" sz="2800" b="1" i="1" dirty="0">
                <a:latin typeface="Arial" panose="020B0604020202020204" pitchFamily="34" charset="0"/>
                <a:cs typeface="Arial" panose="020B0604020202020204" pitchFamily="34" charset="0"/>
              </a:rPr>
              <a:t>and of the whole world, to gather them to the battle of that </a:t>
            </a:r>
            <a:r>
              <a:rPr lang="en-US" sz="2800" b="1" i="1" dirty="0">
                <a:solidFill>
                  <a:srgbClr val="C00000"/>
                </a:solidFill>
                <a:latin typeface="Arial" panose="020B0604020202020204" pitchFamily="34" charset="0"/>
                <a:cs typeface="Arial" panose="020B0604020202020204" pitchFamily="34" charset="0"/>
              </a:rPr>
              <a:t>great day of God </a:t>
            </a:r>
            <a:r>
              <a:rPr lang="en-US" sz="2800" b="1" i="1" dirty="0">
                <a:latin typeface="Arial" panose="020B0604020202020204" pitchFamily="34" charset="0"/>
                <a:cs typeface="Arial" panose="020B0604020202020204" pitchFamily="34" charset="0"/>
              </a:rPr>
              <a:t>Almighty.</a:t>
            </a:r>
          </a:p>
          <a:p>
            <a:pPr algn="just"/>
            <a:r>
              <a:rPr lang="en-US" sz="2800" b="1" baseline="30000" dirty="0">
                <a:solidFill>
                  <a:srgbClr val="C00000"/>
                </a:solidFill>
                <a:latin typeface="Arial" panose="020B0604020202020204" pitchFamily="34" charset="0"/>
                <a:cs typeface="Arial" panose="020B0604020202020204" pitchFamily="34" charset="0"/>
              </a:rPr>
              <a:t>16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gathered them together into a place called in the Hebrew tongue </a:t>
            </a:r>
            <a:r>
              <a:rPr lang="en-US" sz="2800" b="1" i="1" dirty="0">
                <a:solidFill>
                  <a:srgbClr val="C00000"/>
                </a:solidFill>
                <a:latin typeface="Arial" panose="020B0604020202020204" pitchFamily="34" charset="0"/>
                <a:cs typeface="Arial" panose="020B0604020202020204" pitchFamily="34" charset="0"/>
              </a:rPr>
              <a:t>Armageddon</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F547372-FBE8-DB1E-82A1-6340DB4EAD72}"/>
              </a:ext>
            </a:extLst>
          </p:cNvPr>
          <p:cNvSpPr txBox="1"/>
          <p:nvPr/>
        </p:nvSpPr>
        <p:spPr>
          <a:xfrm>
            <a:off x="945712" y="3718829"/>
            <a:ext cx="10218343" cy="3108543"/>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Premillennialists:  “Armageddon”</a:t>
            </a:r>
            <a:endParaRPr lang="en-US" sz="2800" b="1" dirty="0">
              <a:solidFill>
                <a:srgbClr val="001320"/>
              </a:solidFill>
              <a:latin typeface="Arial" panose="020B0604020202020204" pitchFamily="34" charset="0"/>
              <a:cs typeface="Arial" panose="020B0604020202020204" pitchFamily="34" charset="0"/>
            </a:endParaRPr>
          </a:p>
          <a:p>
            <a:pPr marL="514350" indent="-514350">
              <a:buFont typeface="+mj-lt"/>
              <a:buAutoNum type="arabicPeriod"/>
            </a:pPr>
            <a:endParaRPr lang="en-US" sz="2800" b="1" dirty="0">
              <a:solidFill>
                <a:srgbClr val="001320"/>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Armageddon = end of world</a:t>
            </a:r>
          </a:p>
          <a:p>
            <a:pPr marL="971550" lvl="1" indent="-51435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Villain gathers accomplices to “battle” God</a:t>
            </a:r>
          </a:p>
          <a:p>
            <a:pPr marL="971550" lvl="1" indent="-51435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Russia/China/India/N. Korea offensive against Israel</a:t>
            </a:r>
          </a:p>
          <a:p>
            <a:pPr marL="971550" lvl="1" indent="-51435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Causes Jesus to return to earth to set up kingdom</a:t>
            </a:r>
          </a:p>
          <a:p>
            <a:pPr marL="971550" lvl="1" indent="-51435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Ushers in the 1000 Year Reign</a:t>
            </a:r>
          </a:p>
        </p:txBody>
      </p:sp>
    </p:spTree>
    <p:extLst>
      <p:ext uri="{BB962C8B-B14F-4D97-AF65-F5344CB8AC3E}">
        <p14:creationId xmlns:p14="http://schemas.microsoft.com/office/powerpoint/2010/main" val="13460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37601"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“March Toward Armageddon”</a:t>
            </a:r>
          </a:p>
        </p:txBody>
      </p:sp>
      <p:sp>
        <p:nvSpPr>
          <p:cNvPr id="4" name="TextBox 3">
            <a:extLst>
              <a:ext uri="{FF2B5EF4-FFF2-40B4-BE49-F238E27FC236}">
                <a16:creationId xmlns:a16="http://schemas.microsoft.com/office/drawing/2014/main" id="{7B3466F6-09CC-0F89-2FF9-9A15341C5949}"/>
              </a:ext>
            </a:extLst>
          </p:cNvPr>
          <p:cNvSpPr txBox="1"/>
          <p:nvPr/>
        </p:nvSpPr>
        <p:spPr>
          <a:xfrm>
            <a:off x="-12700" y="1482404"/>
            <a:ext cx="12204700" cy="5262979"/>
          </a:xfrm>
          <a:prstGeom prst="rect">
            <a:avLst/>
          </a:prstGeom>
          <a:solidFill>
            <a:schemeClr val="bg1">
              <a:lumMod val="95000"/>
            </a:schemeClr>
          </a:solidFill>
          <a:ln>
            <a:solidFill>
              <a:schemeClr val="tx1"/>
            </a:solidFill>
          </a:ln>
        </p:spPr>
        <p:txBody>
          <a:bodyPr wrap="square">
            <a:spAutoFit/>
          </a:bodyPr>
          <a:lstStyle/>
          <a:p>
            <a:pPr algn="just"/>
            <a:r>
              <a:rPr lang="en-US" sz="2400" b="1" dirty="0">
                <a:solidFill>
                  <a:srgbClr val="C00000"/>
                </a:solidFill>
                <a:latin typeface="Arial" panose="020B0604020202020204" pitchFamily="34" charset="0"/>
                <a:cs typeface="Arial" panose="020B0604020202020204" pitchFamily="34" charset="0"/>
              </a:rPr>
              <a:t>Armageddon</a:t>
            </a:r>
          </a:p>
          <a:p>
            <a:pPr algn="just"/>
            <a:r>
              <a:rPr lang="en-US" sz="2400" b="1" dirty="0">
                <a:solidFill>
                  <a:srgbClr val="333333"/>
                </a:solidFill>
                <a:latin typeface="Arial" panose="020B0604020202020204" pitchFamily="34" charset="0"/>
                <a:cs typeface="Arial" panose="020B0604020202020204" pitchFamily="34" charset="0"/>
              </a:rPr>
              <a:t>In the near future, a culturally and religiously diverse Asia will ignore its differences, celebrate its similarities and join economically and militarily to form the most gargantuan army in history. Challenged by the European powers to its west, it will strike back with the most devastating force ever unleashed on one entity - ultimately annihilating that church-state union once and for all.</a:t>
            </a:r>
          </a:p>
          <a:p>
            <a:pPr algn="just"/>
            <a:endParaRPr lang="en-US" sz="2400" b="1" dirty="0">
              <a:solidFill>
                <a:srgbClr val="333333"/>
              </a:solidFill>
              <a:latin typeface="Arial" panose="020B0604020202020204" pitchFamily="34" charset="0"/>
              <a:cs typeface="Arial" panose="020B0604020202020204" pitchFamily="34" charset="0"/>
            </a:endParaRPr>
          </a:p>
          <a:p>
            <a:pPr algn="just"/>
            <a:r>
              <a:rPr lang="en-US" sz="2400" b="1" dirty="0">
                <a:solidFill>
                  <a:srgbClr val="333333"/>
                </a:solidFill>
                <a:latin typeface="Arial" panose="020B0604020202020204" pitchFamily="34" charset="0"/>
                <a:cs typeface="Arial" panose="020B0604020202020204" pitchFamily="34" charset="0"/>
              </a:rPr>
              <a:t>This will lead to the march to Armageddon. The blast of the seventh trumpet angel announces the return of Jesus Christ, coming just in time to save mankind from nuclear annihilation (Matt. 24:22) and to take the reins of rulership on Earth (Rev. 11:15). Of course, unrepentant mankind will not be happy about this (Rev. 11:18). The nations will be so angry toward Christ, in fact, that what is left of the beast power and the kings of the east will form an alliance of their own - a reaction to the greatest power and army of the universe, God’s army - to </a:t>
            </a:r>
            <a:r>
              <a:rPr lang="en-US" sz="2400" b="1" i="1" dirty="0">
                <a:solidFill>
                  <a:srgbClr val="333333"/>
                </a:solidFill>
                <a:latin typeface="Arial" panose="020B0604020202020204" pitchFamily="34" charset="0"/>
                <a:cs typeface="Arial" panose="020B0604020202020204" pitchFamily="34" charset="0"/>
              </a:rPr>
              <a:t>fight</a:t>
            </a:r>
            <a:r>
              <a:rPr lang="en-US" sz="2400" b="1" dirty="0">
                <a:solidFill>
                  <a:srgbClr val="333333"/>
                </a:solidFill>
                <a:latin typeface="Arial" panose="020B0604020202020204" pitchFamily="34" charset="0"/>
                <a:cs typeface="Arial" panose="020B0604020202020204" pitchFamily="34" charset="0"/>
              </a:rPr>
              <a:t> the coming King of </a:t>
            </a:r>
          </a:p>
        </p:txBody>
      </p:sp>
      <p:sp>
        <p:nvSpPr>
          <p:cNvPr id="5" name="TextBox 4">
            <a:extLst>
              <a:ext uri="{FF2B5EF4-FFF2-40B4-BE49-F238E27FC236}">
                <a16:creationId xmlns:a16="http://schemas.microsoft.com/office/drawing/2014/main" id="{EDCADF64-2978-ABE4-1308-650E29F05991}"/>
              </a:ext>
            </a:extLst>
          </p:cNvPr>
          <p:cNvSpPr txBox="1"/>
          <p:nvPr/>
        </p:nvSpPr>
        <p:spPr>
          <a:xfrm>
            <a:off x="2295455" y="623329"/>
            <a:ext cx="7532834" cy="830997"/>
          </a:xfrm>
          <a:prstGeom prst="rect">
            <a:avLst/>
          </a:prstGeom>
          <a:noFill/>
        </p:spPr>
        <p:txBody>
          <a:bodyPr wrap="square">
            <a:spAutoFit/>
          </a:bodyPr>
          <a:lstStyle/>
          <a:p>
            <a:pPr algn="ctr"/>
            <a:r>
              <a:rPr lang="en-US" sz="2800" b="1" i="0" u="sng" dirty="0">
                <a:effectLst/>
                <a:latin typeface="Arial" panose="020B0604020202020204" pitchFamily="34" charset="0"/>
                <a:cs typeface="Arial" panose="020B0604020202020204" pitchFamily="34" charset="0"/>
              </a:rPr>
              <a:t>“March Toward Armageddon”</a:t>
            </a:r>
          </a:p>
          <a:p>
            <a:pPr algn="ctr"/>
            <a:r>
              <a:rPr lang="en-US" sz="2000" b="1" i="0" dirty="0">
                <a:effectLst/>
                <a:latin typeface="Arial" panose="020B0604020202020204" pitchFamily="34" charset="0"/>
                <a:cs typeface="Arial" panose="020B0604020202020204" pitchFamily="34" charset="0"/>
              </a:rPr>
              <a:t>https://www.thetrumpet.com/568-march-toward-armageddon</a:t>
            </a:r>
            <a:endParaRPr lang="en-US" sz="240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14405"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“March Toward Armageddon”</a:t>
            </a:r>
          </a:p>
        </p:txBody>
      </p:sp>
      <p:sp>
        <p:nvSpPr>
          <p:cNvPr id="4" name="TextBox 3">
            <a:extLst>
              <a:ext uri="{FF2B5EF4-FFF2-40B4-BE49-F238E27FC236}">
                <a16:creationId xmlns:a16="http://schemas.microsoft.com/office/drawing/2014/main" id="{003AAF54-1431-92F6-0748-4B80BD41FC3E}"/>
              </a:ext>
            </a:extLst>
          </p:cNvPr>
          <p:cNvSpPr txBox="1"/>
          <p:nvPr/>
        </p:nvSpPr>
        <p:spPr>
          <a:xfrm>
            <a:off x="-12700" y="1482404"/>
            <a:ext cx="12204700" cy="3046988"/>
          </a:xfrm>
          <a:prstGeom prst="rect">
            <a:avLst/>
          </a:prstGeom>
          <a:solidFill>
            <a:schemeClr val="bg1">
              <a:lumMod val="95000"/>
            </a:schemeClr>
          </a:solidFill>
          <a:ln>
            <a:solidFill>
              <a:schemeClr val="tx1"/>
            </a:solidFill>
          </a:ln>
        </p:spPr>
        <p:txBody>
          <a:bodyPr wrap="square">
            <a:spAutoFit/>
          </a:bodyPr>
          <a:lstStyle/>
          <a:p>
            <a:pPr algn="just"/>
            <a:r>
              <a:rPr lang="en-US" sz="2400" b="1" i="0" dirty="0">
                <a:solidFill>
                  <a:srgbClr val="333333"/>
                </a:solidFill>
                <a:effectLst/>
                <a:latin typeface="Arial" panose="020B0604020202020204" pitchFamily="34" charset="0"/>
                <a:cs typeface="Arial" panose="020B0604020202020204" pitchFamily="34" charset="0"/>
              </a:rPr>
              <a:t>kings! This is when the river Euphrates will be dried up, to prepare the way for the kings of the east to gather in this valley just northwest of Jerusalem.</a:t>
            </a:r>
          </a:p>
          <a:p>
            <a:pPr algn="just"/>
            <a:endParaRPr lang="en-US" sz="2400" b="1" i="0" dirty="0">
              <a:solidFill>
                <a:srgbClr val="333333"/>
              </a:solidFill>
              <a:effectLst/>
              <a:latin typeface="Arial" panose="020B0604020202020204" pitchFamily="34" charset="0"/>
              <a:cs typeface="Arial" panose="020B0604020202020204" pitchFamily="34" charset="0"/>
            </a:endParaRPr>
          </a:p>
          <a:p>
            <a:pPr algn="just"/>
            <a:r>
              <a:rPr lang="en-US" sz="2400" b="1" i="0" dirty="0">
                <a:solidFill>
                  <a:srgbClr val="333333"/>
                </a:solidFill>
                <a:effectLst/>
                <a:latin typeface="Arial" panose="020B0604020202020204" pitchFamily="34" charset="0"/>
                <a:cs typeface="Arial" panose="020B0604020202020204" pitchFamily="34" charset="0"/>
              </a:rPr>
              <a:t>This 3½ year war will conclude with Christ utterly wiping out man’s futile efforts to maintain control of the world (Zech. 14:12), at which time Christ will set up His perfect, peace-producing, world-encompassing government.</a:t>
            </a:r>
          </a:p>
          <a:p>
            <a:pPr algn="just"/>
            <a:endParaRPr lang="en-US" sz="2400" b="1" dirty="0">
              <a:solidFill>
                <a:srgbClr val="333333"/>
              </a:solidFill>
              <a:latin typeface="Arial" panose="020B0604020202020204" pitchFamily="34" charset="0"/>
              <a:cs typeface="Arial" panose="020B0604020202020204" pitchFamily="34" charset="0"/>
            </a:endParaRPr>
          </a:p>
          <a:p>
            <a:pPr algn="r"/>
            <a:r>
              <a:rPr lang="en-US" sz="2400" b="1" i="0" dirty="0">
                <a:effectLst/>
                <a:latin typeface="Arial" panose="020B0604020202020204" pitchFamily="34" charset="0"/>
                <a:cs typeface="Arial" panose="020B0604020202020204" pitchFamily="34" charset="0"/>
              </a:rPr>
              <a:t>- https://www.thetrumpet.com/568-march-toward-armageddon</a:t>
            </a:r>
            <a:endParaRPr lang="en-US" sz="2800" b="1" i="0" dirty="0">
              <a:solidFill>
                <a:srgbClr val="333333"/>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3CE2C05-5610-3C7F-D1DB-3F23EEB07629}"/>
              </a:ext>
            </a:extLst>
          </p:cNvPr>
          <p:cNvSpPr txBox="1"/>
          <p:nvPr/>
        </p:nvSpPr>
        <p:spPr>
          <a:xfrm>
            <a:off x="3407936" y="623329"/>
            <a:ext cx="5293894" cy="892552"/>
          </a:xfrm>
          <a:prstGeom prst="rect">
            <a:avLst/>
          </a:prstGeom>
          <a:noFill/>
        </p:spPr>
        <p:txBody>
          <a:bodyPr wrap="square">
            <a:spAutoFit/>
          </a:bodyPr>
          <a:lstStyle/>
          <a:p>
            <a:pPr algn="ctr"/>
            <a:r>
              <a:rPr lang="en-US" sz="2800" b="1" i="0" u="sng" dirty="0">
                <a:effectLst/>
                <a:latin typeface="Arial" panose="020B0604020202020204" pitchFamily="34" charset="0"/>
                <a:cs typeface="Arial" panose="020B0604020202020204" pitchFamily="34" charset="0"/>
              </a:rPr>
              <a:t>“March Toward Armageddon”</a:t>
            </a:r>
            <a:endParaRPr lang="en-US" sz="2800" b="1" u="sng"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(continued)</a:t>
            </a:r>
            <a:endParaRPr lang="en-US" sz="2400" b="1" i="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02F6961-9850-212C-0381-A603B5AEEF5C}"/>
              </a:ext>
            </a:extLst>
          </p:cNvPr>
          <p:cNvSpPr txBox="1"/>
          <p:nvPr/>
        </p:nvSpPr>
        <p:spPr>
          <a:xfrm>
            <a:off x="93780" y="4689001"/>
            <a:ext cx="11982576" cy="1938992"/>
          </a:xfrm>
          <a:prstGeom prst="rect">
            <a:avLst/>
          </a:prstGeom>
          <a:noFill/>
        </p:spPr>
        <p:txBody>
          <a:bodyPr wrap="none" rtlCol="0">
            <a:spAutoFit/>
          </a:bodyPr>
          <a:lstStyle/>
          <a:p>
            <a:pPr marL="342900" indent="-342900">
              <a:buFont typeface="+mj-lt"/>
              <a:buAutoNum type="arabicPeriod"/>
            </a:pPr>
            <a:r>
              <a:rPr lang="en-US" sz="2400" b="1" dirty="0">
                <a:latin typeface="Arial" panose="020B0604020202020204" pitchFamily="34" charset="0"/>
                <a:cs typeface="Arial" panose="020B0604020202020204" pitchFamily="34" charset="0"/>
              </a:rPr>
              <a:t> Why would it take God’s army 3 ½ years to win the victory?  Is God that weak?</a:t>
            </a:r>
          </a:p>
          <a:p>
            <a:pPr marL="342900" indent="-342900">
              <a:buFont typeface="+mj-lt"/>
              <a:buAutoNum type="arabicPeriod"/>
            </a:pPr>
            <a:endParaRPr lang="en-US" sz="2400" b="1"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 Where in Ch. 16 is there mention of a war lasting 3 ½ years? </a:t>
            </a:r>
          </a:p>
          <a:p>
            <a:pPr marL="342900" indent="-342900">
              <a:buFont typeface="+mj-lt"/>
              <a:buAutoNum type="arabicPeriod"/>
            </a:pPr>
            <a:endParaRPr lang="en-US" sz="2400" b="1"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 Where is ‘world dominance’ mentioned in Ch. 16?</a:t>
            </a:r>
          </a:p>
        </p:txBody>
      </p:sp>
    </p:spTree>
    <p:extLst>
      <p:ext uri="{BB962C8B-B14F-4D97-AF65-F5344CB8AC3E}">
        <p14:creationId xmlns:p14="http://schemas.microsoft.com/office/powerpoint/2010/main" val="15389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a:extLst>
              <a:ext uri="{FF2B5EF4-FFF2-40B4-BE49-F238E27FC236}">
                <a16:creationId xmlns:a16="http://schemas.microsoft.com/office/drawing/2014/main" id="{F541276F-C850-80C8-C8B7-C128BDC5A25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84000"/>
                    </a14:imgEffect>
                  </a14:imgLayer>
                </a14:imgProps>
              </a:ext>
              <a:ext uri="{28A0092B-C50C-407E-A947-70E740481C1C}">
                <a14:useLocalDpi xmlns:a14="http://schemas.microsoft.com/office/drawing/2010/main" val="0"/>
              </a:ext>
            </a:extLst>
          </a:blip>
          <a:srcRect/>
          <a:stretch/>
        </p:blipFill>
        <p:spPr bwMode="auto">
          <a:xfrm>
            <a:off x="0" y="-60852"/>
            <a:ext cx="12192000" cy="686121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“United Nations:  Fast Track to Armageddon”</a:t>
            </a:r>
          </a:p>
        </p:txBody>
      </p:sp>
      <p:sp>
        <p:nvSpPr>
          <p:cNvPr id="11" name="TextBox 10">
            <a:extLst>
              <a:ext uri="{FF2B5EF4-FFF2-40B4-BE49-F238E27FC236}">
                <a16:creationId xmlns:a16="http://schemas.microsoft.com/office/drawing/2014/main" id="{228E42D5-7F58-6444-EC04-B8BDFBD23B3F}"/>
              </a:ext>
            </a:extLst>
          </p:cNvPr>
          <p:cNvSpPr txBox="1"/>
          <p:nvPr/>
        </p:nvSpPr>
        <p:spPr>
          <a:xfrm>
            <a:off x="1697275" y="3580652"/>
            <a:ext cx="8715217" cy="2677656"/>
          </a:xfrm>
          <a:prstGeom prst="rect">
            <a:avLst/>
          </a:prstGeom>
          <a:solidFill>
            <a:schemeClr val="bg1">
              <a:lumMod val="95000"/>
            </a:schemeClr>
          </a:solidFill>
          <a:ln>
            <a:solidFill>
              <a:schemeClr val="tx1"/>
            </a:solidFill>
          </a:ln>
        </p:spPr>
        <p:txBody>
          <a:bodyPr wrap="square">
            <a:spAutoFit/>
          </a:bodyPr>
          <a:lstStyle/>
          <a:p>
            <a:pPr marL="342900" indent="-342900">
              <a:buClr>
                <a:schemeClr val="tx1"/>
              </a:buClr>
              <a:buFont typeface="Arial" panose="020B0604020202020204" pitchFamily="34" charset="0"/>
              <a:buChar char="•"/>
              <a:defRPr/>
            </a:pPr>
            <a:r>
              <a:rPr lang="en-US" sz="2400" b="1" dirty="0">
                <a:latin typeface="Arial" charset="0"/>
              </a:rPr>
              <a:t>U.N. “fast tracking us” to Armageddon</a:t>
            </a:r>
          </a:p>
          <a:p>
            <a:pPr lvl="1">
              <a:buClr>
                <a:schemeClr val="tx1"/>
              </a:buClr>
              <a:defRPr/>
            </a:pPr>
            <a:endParaRPr lang="en-US" sz="2400" b="1" dirty="0">
              <a:latin typeface="Arial" charset="0"/>
            </a:endParaRPr>
          </a:p>
          <a:p>
            <a:pPr marL="914400" lvl="1" indent="-457200">
              <a:buClr>
                <a:schemeClr val="tx1"/>
              </a:buClr>
              <a:buFont typeface="+mj-lt"/>
              <a:buAutoNum type="arabicPeriod"/>
              <a:defRPr/>
            </a:pPr>
            <a:r>
              <a:rPr lang="en-US" sz="2400" b="1" dirty="0">
                <a:latin typeface="Arial" charset="0"/>
              </a:rPr>
              <a:t>Through biased votes against Israel</a:t>
            </a:r>
          </a:p>
          <a:p>
            <a:pPr marL="914400" lvl="1" indent="-457200">
              <a:buClr>
                <a:schemeClr val="tx1"/>
              </a:buClr>
              <a:buFont typeface="+mj-lt"/>
              <a:buAutoNum type="arabicPeriod"/>
              <a:defRPr/>
            </a:pPr>
            <a:endParaRPr lang="en-US" sz="2400" b="1" dirty="0">
              <a:latin typeface="Arial" charset="0"/>
            </a:endParaRPr>
          </a:p>
          <a:p>
            <a:pPr marL="914400" lvl="1" indent="-457200">
              <a:buClr>
                <a:schemeClr val="tx1"/>
              </a:buClr>
              <a:buFont typeface="+mj-lt"/>
              <a:buAutoNum type="arabicPeriod"/>
              <a:defRPr/>
            </a:pPr>
            <a:r>
              <a:rPr lang="en-US" sz="2400" b="1" dirty="0">
                <a:latin typeface="Arial" charset="0"/>
              </a:rPr>
              <a:t>Through forcing Israel to become a Palestinian state</a:t>
            </a:r>
          </a:p>
          <a:p>
            <a:pPr marL="914400" lvl="1" indent="-457200">
              <a:buClr>
                <a:schemeClr val="tx1"/>
              </a:buClr>
              <a:buFont typeface="+mj-lt"/>
              <a:buAutoNum type="arabicPeriod"/>
              <a:defRPr/>
            </a:pPr>
            <a:endParaRPr lang="en-US" sz="2400" b="1" dirty="0">
              <a:latin typeface="Arial" charset="0"/>
            </a:endParaRPr>
          </a:p>
          <a:p>
            <a:pPr marL="914400" lvl="1" indent="-457200">
              <a:buClr>
                <a:schemeClr val="tx1"/>
              </a:buClr>
              <a:buFont typeface="+mj-lt"/>
              <a:buAutoNum type="arabicPeriod"/>
              <a:defRPr/>
            </a:pPr>
            <a:r>
              <a:rPr lang="en-US" sz="2400" b="1" dirty="0">
                <a:latin typeface="Arial" charset="0"/>
              </a:rPr>
              <a:t>Through US weakness in supporting Israel</a:t>
            </a:r>
          </a:p>
        </p:txBody>
      </p:sp>
      <p:sp>
        <p:nvSpPr>
          <p:cNvPr id="12" name="TextBox 11">
            <a:extLst>
              <a:ext uri="{FF2B5EF4-FFF2-40B4-BE49-F238E27FC236}">
                <a16:creationId xmlns:a16="http://schemas.microsoft.com/office/drawing/2014/main" id="{3B08291B-BC55-3B7D-8AD8-D53545C9A16A}"/>
              </a:ext>
            </a:extLst>
          </p:cNvPr>
          <p:cNvSpPr txBox="1"/>
          <p:nvPr/>
        </p:nvSpPr>
        <p:spPr>
          <a:xfrm>
            <a:off x="-9843" y="616791"/>
            <a:ext cx="12191999" cy="2246769"/>
          </a:xfrm>
          <a:prstGeom prst="rect">
            <a:avLst/>
          </a:prstGeom>
          <a:solidFill>
            <a:schemeClr val="bg1">
              <a:lumMod val="95000"/>
            </a:schemeClr>
          </a:solidFill>
          <a:ln>
            <a:solidFill>
              <a:schemeClr val="tx1"/>
            </a:solidFill>
          </a:ln>
        </p:spPr>
        <p:txBody>
          <a:bodyPr wrap="square">
            <a:spAutoFit/>
          </a:bodyPr>
          <a:lstStyle/>
          <a:p>
            <a:pPr algn="ctr">
              <a:buClr>
                <a:schemeClr val="tx1"/>
              </a:buClr>
              <a:defRPr/>
            </a:pPr>
            <a:r>
              <a:rPr lang="en-US" sz="2400" b="1" u="sng" dirty="0">
                <a:latin typeface="Arial" charset="0"/>
              </a:rPr>
              <a:t>“Road Map To Armageddon”</a:t>
            </a:r>
          </a:p>
          <a:p>
            <a:pPr algn="just">
              <a:buClr>
                <a:schemeClr val="tx1"/>
              </a:buClr>
              <a:defRPr/>
            </a:pPr>
            <a:endParaRPr lang="en-US" sz="2400" b="1" i="1" dirty="0">
              <a:latin typeface="Arial" charset="0"/>
            </a:endParaRPr>
          </a:p>
          <a:p>
            <a:pPr algn="just">
              <a:buClr>
                <a:schemeClr val="tx1"/>
              </a:buClr>
              <a:defRPr/>
            </a:pPr>
            <a:r>
              <a:rPr lang="en-US" sz="2400" b="1" i="1" dirty="0">
                <a:latin typeface="Arial" charset="0"/>
              </a:rPr>
              <a:t>“In pushing Israel along a “road map” toward a Palestinian state, the nations of the world defy God. . .  The false peace that may soon be established is, in fact, a “road map” to Armageddon.”</a:t>
            </a:r>
          </a:p>
          <a:p>
            <a:pPr algn="r">
              <a:buClr>
                <a:schemeClr val="tx1"/>
              </a:buClr>
              <a:defRPr/>
            </a:pPr>
            <a:r>
              <a:rPr lang="en-US" sz="2000" b="1" dirty="0">
                <a:latin typeface="Arial" charset="0"/>
              </a:rPr>
              <a:t>https://israelmyglory.org/article/road-map-to-armageddon/</a:t>
            </a:r>
          </a:p>
        </p:txBody>
      </p:sp>
    </p:spTree>
    <p:extLst>
      <p:ext uri="{BB962C8B-B14F-4D97-AF65-F5344CB8AC3E}">
        <p14:creationId xmlns:p14="http://schemas.microsoft.com/office/powerpoint/2010/main" val="10001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0 year reign timeline">
            <a:extLst>
              <a:ext uri="{FF2B5EF4-FFF2-40B4-BE49-F238E27FC236}">
                <a16:creationId xmlns:a16="http://schemas.microsoft.com/office/drawing/2014/main" id="{426CCC18-5B0E-2E35-CE33-CC86FD7BB762}"/>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Oval 2">
            <a:extLst>
              <a:ext uri="{FF2B5EF4-FFF2-40B4-BE49-F238E27FC236}">
                <a16:creationId xmlns:a16="http://schemas.microsoft.com/office/drawing/2014/main" id="{92E99EC5-DA36-68AE-69F3-DD98B3324793}"/>
              </a:ext>
            </a:extLst>
          </p:cNvPr>
          <p:cNvSpPr/>
          <p:nvPr/>
        </p:nvSpPr>
        <p:spPr>
          <a:xfrm>
            <a:off x="6745514" y="1862017"/>
            <a:ext cx="2269695" cy="3122106"/>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8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16:16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273EFD-EC17-2AA7-0841-E0F748029E36}"/>
              </a:ext>
            </a:extLst>
          </p:cNvPr>
          <p:cNvSpPr txBox="1"/>
          <p:nvPr/>
        </p:nvSpPr>
        <p:spPr>
          <a:xfrm>
            <a:off x="-9526" y="627321"/>
            <a:ext cx="12201525"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gathered them together into a </a:t>
            </a:r>
            <a:r>
              <a:rPr lang="en-US" sz="2800" b="1" i="1" u="sng" dirty="0">
                <a:solidFill>
                  <a:srgbClr val="C00000"/>
                </a:solidFill>
                <a:latin typeface="Arial" panose="020B0604020202020204" pitchFamily="34" charset="0"/>
                <a:cs typeface="Arial" panose="020B0604020202020204" pitchFamily="34" charset="0"/>
              </a:rPr>
              <a:t>place</a:t>
            </a:r>
            <a:r>
              <a:rPr lang="en-US" sz="2800" b="1" i="1" dirty="0">
                <a:latin typeface="Arial" panose="020B0604020202020204" pitchFamily="34" charset="0"/>
                <a:cs typeface="Arial" panose="020B0604020202020204" pitchFamily="34" charset="0"/>
              </a:rPr>
              <a:t> called in the Hebrew tongue </a:t>
            </a:r>
            <a:r>
              <a:rPr lang="en-US" sz="2800" b="1" i="1" dirty="0">
                <a:solidFill>
                  <a:srgbClr val="C00000"/>
                </a:solidFill>
                <a:latin typeface="Arial" panose="020B0604020202020204" pitchFamily="34" charset="0"/>
                <a:cs typeface="Arial" panose="020B0604020202020204" pitchFamily="34" charset="0"/>
              </a:rPr>
              <a:t>Armageddon</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A6383A0F-3EE9-4576-AE34-BAFFE2FED58D}"/>
              </a:ext>
            </a:extLst>
          </p:cNvPr>
          <p:cNvSpPr txBox="1"/>
          <p:nvPr/>
        </p:nvSpPr>
        <p:spPr>
          <a:xfrm>
            <a:off x="2837530" y="2253955"/>
            <a:ext cx="6434707" cy="3108543"/>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What is “Armageddon”</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Hebrew:     “</a:t>
            </a:r>
            <a:r>
              <a:rPr lang="en-US" sz="2800" b="1" dirty="0">
                <a:solidFill>
                  <a:srgbClr val="C00000"/>
                </a:solidFill>
                <a:latin typeface="Arial" panose="020B0604020202020204" pitchFamily="34" charset="0"/>
                <a:cs typeface="Arial" panose="020B0604020202020204" pitchFamily="34" charset="0"/>
              </a:rPr>
              <a:t>Har </a:t>
            </a:r>
            <a:r>
              <a:rPr lang="en-US" sz="2800" b="1" dirty="0" err="1">
                <a:solidFill>
                  <a:srgbClr val="C00000"/>
                </a:solidFill>
                <a:latin typeface="Arial" panose="020B0604020202020204" pitchFamily="34" charset="0"/>
                <a:cs typeface="Arial" panose="020B0604020202020204" pitchFamily="34" charset="0"/>
              </a:rPr>
              <a:t>Megedon</a:t>
            </a:r>
            <a:r>
              <a:rPr lang="en-US" sz="2800" b="1"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Means:       “</a:t>
            </a:r>
            <a:r>
              <a:rPr lang="en-US" sz="2800" b="1" dirty="0">
                <a:solidFill>
                  <a:srgbClr val="C00000"/>
                </a:solidFill>
                <a:latin typeface="Arial" panose="020B0604020202020204" pitchFamily="34" charset="0"/>
                <a:cs typeface="Arial" panose="020B0604020202020204" pitchFamily="34" charset="0"/>
              </a:rPr>
              <a:t>Hill / Mount of Megiddo</a:t>
            </a:r>
            <a:r>
              <a:rPr lang="en-US" sz="2800" b="1" dirty="0">
                <a:latin typeface="Arial" panose="020B0604020202020204" pitchFamily="34" charset="0"/>
                <a:cs typeface="Arial" panose="020B0604020202020204" pitchFamily="34" charset="0"/>
              </a:rPr>
              <a:t>”</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Verse 16:   “</a:t>
            </a:r>
            <a:r>
              <a:rPr lang="en-US" sz="2800" b="1" dirty="0">
                <a:solidFill>
                  <a:srgbClr val="C00000"/>
                </a:solidFill>
                <a:latin typeface="Arial" panose="020B0604020202020204" pitchFamily="34" charset="0"/>
                <a:cs typeface="Arial" panose="020B0604020202020204" pitchFamily="34" charset="0"/>
              </a:rPr>
              <a:t>Place</a:t>
            </a:r>
            <a:r>
              <a:rPr lang="en-US" sz="28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0D307AD-DD2D-3AE1-EA4D-5C3728455450}"/>
              </a:ext>
            </a:extLst>
          </p:cNvPr>
          <p:cNvSpPr txBox="1"/>
          <p:nvPr/>
        </p:nvSpPr>
        <p:spPr>
          <a:xfrm>
            <a:off x="66502" y="6200261"/>
            <a:ext cx="9010996" cy="646331"/>
          </a:xfrm>
          <a:prstGeom prst="rect">
            <a:avLst/>
          </a:prstGeom>
          <a:noFill/>
        </p:spPr>
        <p:txBody>
          <a:bodyPr wrap="square">
            <a:spAutoFit/>
          </a:bodyPr>
          <a:lstStyle/>
          <a:p>
            <a:r>
              <a:rPr lang="en-US" sz="2000" b="1" baseline="30000" dirty="0">
                <a:solidFill>
                  <a:srgbClr val="C00000"/>
                </a:solidFill>
                <a:latin typeface="Arial" panose="020B0604020202020204" pitchFamily="34" charset="0"/>
                <a:cs typeface="Arial" panose="020B0604020202020204" pitchFamily="34" charset="0"/>
              </a:rPr>
              <a:t>1</a:t>
            </a:r>
            <a:r>
              <a:rPr lang="en-US" b="1" baseline="30000"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https://biblehub.com/hebrew/2022.htm </a:t>
            </a:r>
          </a:p>
          <a:p>
            <a:r>
              <a:rPr lang="en-US" b="1" dirty="0">
                <a:latin typeface="Arial" panose="020B0604020202020204" pitchFamily="34" charset="0"/>
                <a:cs typeface="Arial" panose="020B0604020202020204" pitchFamily="34" charset="0"/>
              </a:rPr>
              <a:t>  https://www.internationalstandardbible.com/H/har-magedon.html</a:t>
            </a:r>
          </a:p>
        </p:txBody>
      </p:sp>
      <p:sp>
        <p:nvSpPr>
          <p:cNvPr id="9" name="Rectangle 8">
            <a:extLst>
              <a:ext uri="{FF2B5EF4-FFF2-40B4-BE49-F238E27FC236}">
                <a16:creationId xmlns:a16="http://schemas.microsoft.com/office/drawing/2014/main" id="{2880A149-4E09-BFAA-4F8A-70A5B7E31A4C}"/>
              </a:ext>
            </a:extLst>
          </p:cNvPr>
          <p:cNvSpPr>
            <a:spLocks noChangeArrowheads="1"/>
          </p:cNvSpPr>
          <p:nvPr/>
        </p:nvSpPr>
        <p:spPr bwMode="auto">
          <a:xfrm>
            <a:off x="-8178" y="616530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8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4 Names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0FC753-DC15-FD79-55A3-0D086EF5B9EB}"/>
              </a:ext>
            </a:extLst>
          </p:cNvPr>
          <p:cNvSpPr txBox="1"/>
          <p:nvPr/>
        </p:nvSpPr>
        <p:spPr>
          <a:xfrm>
            <a:off x="3238949" y="629547"/>
            <a:ext cx="5631868" cy="5909310"/>
          </a:xfrm>
          <a:prstGeom prst="rect">
            <a:avLst/>
          </a:prstGeom>
          <a:noFill/>
        </p:spPr>
        <p:txBody>
          <a:bodyPr wrap="square" rtlCol="0">
            <a:spAutoFit/>
          </a:bodyPr>
          <a:lstStyle/>
          <a:p>
            <a:r>
              <a:rPr lang="en-US" sz="2700" b="1" dirty="0">
                <a:solidFill>
                  <a:srgbClr val="C00000"/>
                </a:solidFill>
                <a:latin typeface="Arial" pitchFamily="34" charset="0"/>
                <a:cs typeface="Arial" pitchFamily="34" charset="0"/>
              </a:rPr>
              <a:t>1.  Plains (valley) of Megiddo</a:t>
            </a:r>
          </a:p>
          <a:p>
            <a:pPr marL="914400" lvl="1" indent="-457200">
              <a:buFont typeface="Arial" panose="020B0604020202020204" pitchFamily="34" charset="0"/>
              <a:buChar char="•"/>
            </a:pPr>
            <a:r>
              <a:rPr lang="en-US" sz="2700" b="1" dirty="0">
                <a:latin typeface="Arial" pitchFamily="34" charset="0"/>
                <a:cs typeface="Arial" pitchFamily="34" charset="0"/>
              </a:rPr>
              <a:t>Mount / Hill of Megiddo</a:t>
            </a:r>
          </a:p>
          <a:p>
            <a:pPr marL="914400" lvl="1" indent="-457200">
              <a:buFont typeface="Arial" panose="020B0604020202020204" pitchFamily="34" charset="0"/>
              <a:buChar char="•"/>
            </a:pPr>
            <a:r>
              <a:rPr lang="en-US" sz="2700" b="1" dirty="0">
                <a:latin typeface="Arial" pitchFamily="34" charset="0"/>
                <a:cs typeface="Arial" pitchFamily="34" charset="0"/>
              </a:rPr>
              <a:t>2 Chronicles 35:22</a:t>
            </a:r>
          </a:p>
          <a:p>
            <a:endParaRPr lang="en-US" sz="2700" b="1" dirty="0">
              <a:solidFill>
                <a:srgbClr val="C00000"/>
              </a:solidFill>
              <a:latin typeface="Arial" pitchFamily="34" charset="0"/>
              <a:cs typeface="Arial" pitchFamily="34" charset="0"/>
            </a:endParaRPr>
          </a:p>
          <a:p>
            <a:r>
              <a:rPr lang="en-US" sz="2700" b="1" dirty="0">
                <a:solidFill>
                  <a:srgbClr val="C00000"/>
                </a:solidFill>
                <a:latin typeface="Arial" pitchFamily="34" charset="0"/>
                <a:cs typeface="Arial" pitchFamily="34" charset="0"/>
              </a:rPr>
              <a:t>2.  Jezreel Valley</a:t>
            </a:r>
          </a:p>
          <a:p>
            <a:pPr marL="914400" lvl="1" indent="-457200">
              <a:buFont typeface="Arial" panose="020B0604020202020204" pitchFamily="34" charset="0"/>
              <a:buChar char="•"/>
            </a:pPr>
            <a:r>
              <a:rPr lang="en-US" sz="2700" b="1" dirty="0">
                <a:latin typeface="Arial" pitchFamily="34" charset="0"/>
                <a:cs typeface="Arial" pitchFamily="34" charset="0"/>
              </a:rPr>
              <a:t>Hebrew name</a:t>
            </a:r>
          </a:p>
          <a:p>
            <a:pPr marL="914400" lvl="1" indent="-457200">
              <a:buFont typeface="Arial" panose="020B0604020202020204" pitchFamily="34" charset="0"/>
              <a:buChar char="•"/>
            </a:pPr>
            <a:r>
              <a:rPr lang="en-US" sz="2700" b="1" dirty="0">
                <a:latin typeface="Arial" pitchFamily="34" charset="0"/>
                <a:cs typeface="Arial" pitchFamily="34" charset="0"/>
              </a:rPr>
              <a:t>Joshua 17:16 , Judges 6:33</a:t>
            </a:r>
          </a:p>
          <a:p>
            <a:pPr lvl="1"/>
            <a:endParaRPr lang="en-US" sz="2700" b="1" dirty="0">
              <a:latin typeface="Arial" pitchFamily="34" charset="0"/>
              <a:cs typeface="Arial" pitchFamily="34" charset="0"/>
            </a:endParaRPr>
          </a:p>
          <a:p>
            <a:r>
              <a:rPr lang="en-US" sz="2700" b="1" dirty="0">
                <a:solidFill>
                  <a:srgbClr val="C00000"/>
                </a:solidFill>
                <a:latin typeface="Arial" pitchFamily="34" charset="0"/>
                <a:cs typeface="Arial" pitchFamily="34" charset="0"/>
              </a:rPr>
              <a:t>3.  Valley / Plain of Esdraelon</a:t>
            </a:r>
          </a:p>
          <a:p>
            <a:pPr marL="914400" lvl="1" indent="-457200">
              <a:buFont typeface="Arial" panose="020B0604020202020204" pitchFamily="34" charset="0"/>
              <a:buChar char="•"/>
            </a:pPr>
            <a:r>
              <a:rPr lang="en-US" sz="2700" b="1" dirty="0">
                <a:latin typeface="Arial" pitchFamily="34" charset="0"/>
                <a:cs typeface="Arial" pitchFamily="34" charset="0"/>
              </a:rPr>
              <a:t>Greek for Jezreel</a:t>
            </a:r>
          </a:p>
          <a:p>
            <a:endParaRPr lang="en-US" sz="2700" b="1" dirty="0">
              <a:latin typeface="Arial" pitchFamily="34" charset="0"/>
              <a:cs typeface="Arial" pitchFamily="34" charset="0"/>
            </a:endParaRPr>
          </a:p>
          <a:p>
            <a:r>
              <a:rPr lang="en-US" sz="2700" b="1" dirty="0">
                <a:solidFill>
                  <a:srgbClr val="C00000"/>
                </a:solidFill>
                <a:latin typeface="Arial" pitchFamily="34" charset="0"/>
                <a:cs typeface="Arial" pitchFamily="34" charset="0"/>
              </a:rPr>
              <a:t>4.  Taanach</a:t>
            </a:r>
          </a:p>
          <a:p>
            <a:pPr marL="914400" lvl="1" indent="-457200">
              <a:buFont typeface="Arial" panose="020B0604020202020204" pitchFamily="34" charset="0"/>
              <a:buChar char="•"/>
            </a:pPr>
            <a:r>
              <a:rPr lang="en-US" sz="2700" b="1" dirty="0">
                <a:latin typeface="Arial" pitchFamily="34" charset="0"/>
                <a:cs typeface="Arial" pitchFamily="34" charset="0"/>
              </a:rPr>
              <a:t>Town near Megiddo</a:t>
            </a:r>
          </a:p>
          <a:p>
            <a:pPr marL="914400" lvl="1" indent="-457200">
              <a:buFont typeface="Arial" panose="020B0604020202020204" pitchFamily="34" charset="0"/>
              <a:buChar char="•"/>
            </a:pPr>
            <a:r>
              <a:rPr lang="en-US" sz="2700" b="1" dirty="0">
                <a:latin typeface="Arial" pitchFamily="34" charset="0"/>
                <a:cs typeface="Arial" pitchFamily="34" charset="0"/>
              </a:rPr>
              <a:t>Judges 5:19</a:t>
            </a:r>
          </a:p>
        </p:txBody>
      </p:sp>
    </p:spTree>
    <p:extLst>
      <p:ext uri="{BB962C8B-B14F-4D97-AF65-F5344CB8AC3E}">
        <p14:creationId xmlns:p14="http://schemas.microsoft.com/office/powerpoint/2010/main" val="34376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A7B062-C3DA-4658-D943-2F5768AF2C0F}"/>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pic>
        <p:nvPicPr>
          <p:cNvPr id="4" name="Picture 2">
            <a:extLst>
              <a:ext uri="{FF2B5EF4-FFF2-40B4-BE49-F238E27FC236}">
                <a16:creationId xmlns:a16="http://schemas.microsoft.com/office/drawing/2014/main" id="{5A27EE16-B014-D4CF-206D-6CF7C73A24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3999" y="0"/>
            <a:ext cx="9595730" cy="685544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9E6D05E-49CD-614D-989F-DE2866A2CCE4}"/>
              </a:ext>
            </a:extLst>
          </p:cNvPr>
          <p:cNvGrpSpPr/>
          <p:nvPr/>
        </p:nvGrpSpPr>
        <p:grpSpPr>
          <a:xfrm>
            <a:off x="1523996" y="4926007"/>
            <a:ext cx="4421171" cy="523220"/>
            <a:chOff x="0" y="5012071"/>
            <a:chExt cx="4421171" cy="523220"/>
          </a:xfrm>
        </p:grpSpPr>
        <p:sp>
          <p:nvSpPr>
            <p:cNvPr id="6" name="TextBox 5">
              <a:extLst>
                <a:ext uri="{FF2B5EF4-FFF2-40B4-BE49-F238E27FC236}">
                  <a16:creationId xmlns:a16="http://schemas.microsoft.com/office/drawing/2014/main" id="{782601F0-6504-D5D7-F841-C22274183072}"/>
                </a:ext>
              </a:extLst>
            </p:cNvPr>
            <p:cNvSpPr txBox="1"/>
            <p:nvPr/>
          </p:nvSpPr>
          <p:spPr>
            <a:xfrm>
              <a:off x="0" y="5012071"/>
              <a:ext cx="1963999" cy="523220"/>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Jerusalem</a:t>
              </a:r>
            </a:p>
          </p:txBody>
        </p:sp>
        <p:cxnSp>
          <p:nvCxnSpPr>
            <p:cNvPr id="7" name="Straight Arrow Connector 6">
              <a:extLst>
                <a:ext uri="{FF2B5EF4-FFF2-40B4-BE49-F238E27FC236}">
                  <a16:creationId xmlns:a16="http://schemas.microsoft.com/office/drawing/2014/main" id="{D3673CCE-D08B-F6AB-0865-8F64AC4881FC}"/>
                </a:ext>
              </a:extLst>
            </p:cNvPr>
            <p:cNvCxnSpPr>
              <a:cxnSpLocks/>
              <a:stCxn id="6" idx="3"/>
            </p:cNvCxnSpPr>
            <p:nvPr/>
          </p:nvCxnSpPr>
          <p:spPr>
            <a:xfrm flipV="1">
              <a:off x="1963999" y="5145117"/>
              <a:ext cx="2457172" cy="128564"/>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7A80B3D1-C13C-0ADB-5C87-35420CDD9134}"/>
              </a:ext>
            </a:extLst>
          </p:cNvPr>
          <p:cNvGrpSpPr/>
          <p:nvPr/>
        </p:nvGrpSpPr>
        <p:grpSpPr>
          <a:xfrm>
            <a:off x="1523996" y="5449227"/>
            <a:ext cx="4572003" cy="660077"/>
            <a:chOff x="0" y="5535291"/>
            <a:chExt cx="4572003" cy="660077"/>
          </a:xfrm>
        </p:grpSpPr>
        <p:sp>
          <p:nvSpPr>
            <p:cNvPr id="9" name="TextBox 8">
              <a:extLst>
                <a:ext uri="{FF2B5EF4-FFF2-40B4-BE49-F238E27FC236}">
                  <a16:creationId xmlns:a16="http://schemas.microsoft.com/office/drawing/2014/main" id="{3BD939DB-3FC2-18DC-6DA5-B1865C61301D}"/>
                </a:ext>
              </a:extLst>
            </p:cNvPr>
            <p:cNvSpPr txBox="1"/>
            <p:nvPr/>
          </p:nvSpPr>
          <p:spPr>
            <a:xfrm>
              <a:off x="0" y="5672148"/>
              <a:ext cx="2023311" cy="523220"/>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Bethlehem</a:t>
              </a:r>
            </a:p>
          </p:txBody>
        </p:sp>
        <p:cxnSp>
          <p:nvCxnSpPr>
            <p:cNvPr id="10" name="Straight Arrow Connector 9">
              <a:extLst>
                <a:ext uri="{FF2B5EF4-FFF2-40B4-BE49-F238E27FC236}">
                  <a16:creationId xmlns:a16="http://schemas.microsoft.com/office/drawing/2014/main" id="{C92E2AEF-179A-EC10-0C6C-D26F54AA1407}"/>
                </a:ext>
              </a:extLst>
            </p:cNvPr>
            <p:cNvCxnSpPr>
              <a:cxnSpLocks/>
              <a:stCxn id="9" idx="3"/>
            </p:cNvCxnSpPr>
            <p:nvPr/>
          </p:nvCxnSpPr>
          <p:spPr>
            <a:xfrm flipV="1">
              <a:off x="2023311" y="5535291"/>
              <a:ext cx="2548692" cy="398467"/>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AB260B16-8724-F90E-B5E5-CB01CAB4A03D}"/>
              </a:ext>
            </a:extLst>
          </p:cNvPr>
          <p:cNvGrpSpPr/>
          <p:nvPr/>
        </p:nvGrpSpPr>
        <p:grpSpPr>
          <a:xfrm>
            <a:off x="8854870" y="4739616"/>
            <a:ext cx="1803699" cy="1194142"/>
            <a:chOff x="7330874" y="4739616"/>
            <a:chExt cx="1803699" cy="1194142"/>
          </a:xfrm>
        </p:grpSpPr>
        <p:sp>
          <p:nvSpPr>
            <p:cNvPr id="12" name="TextBox 11">
              <a:extLst>
                <a:ext uri="{FF2B5EF4-FFF2-40B4-BE49-F238E27FC236}">
                  <a16:creationId xmlns:a16="http://schemas.microsoft.com/office/drawing/2014/main" id="{7416D763-8D32-FFB1-FFF3-B1B5EF5AC0B5}"/>
                </a:ext>
              </a:extLst>
            </p:cNvPr>
            <p:cNvSpPr txBox="1"/>
            <p:nvPr/>
          </p:nvSpPr>
          <p:spPr>
            <a:xfrm>
              <a:off x="7330874" y="4739616"/>
              <a:ext cx="1803699" cy="523220"/>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Dead Sea</a:t>
              </a:r>
            </a:p>
          </p:txBody>
        </p:sp>
        <p:cxnSp>
          <p:nvCxnSpPr>
            <p:cNvPr id="13" name="Straight Arrow Connector 12">
              <a:extLst>
                <a:ext uri="{FF2B5EF4-FFF2-40B4-BE49-F238E27FC236}">
                  <a16:creationId xmlns:a16="http://schemas.microsoft.com/office/drawing/2014/main" id="{BE876BE8-73D9-FF2E-D77D-9693D5CCA610}"/>
                </a:ext>
              </a:extLst>
            </p:cNvPr>
            <p:cNvCxnSpPr>
              <a:cxnSpLocks/>
              <a:stCxn id="12" idx="2"/>
            </p:cNvCxnSpPr>
            <p:nvPr/>
          </p:nvCxnSpPr>
          <p:spPr>
            <a:xfrm flipH="1">
              <a:off x="7491130" y="5262836"/>
              <a:ext cx="741594" cy="670922"/>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8901A111-2DA1-1B80-46BF-2492714B674C}"/>
              </a:ext>
            </a:extLst>
          </p:cNvPr>
          <p:cNvGrpSpPr/>
          <p:nvPr/>
        </p:nvGrpSpPr>
        <p:grpSpPr>
          <a:xfrm>
            <a:off x="4716581" y="451822"/>
            <a:ext cx="5941988" cy="523220"/>
            <a:chOff x="3192585" y="451822"/>
            <a:chExt cx="5941988" cy="523220"/>
          </a:xfrm>
        </p:grpSpPr>
        <p:sp>
          <p:nvSpPr>
            <p:cNvPr id="15" name="TextBox 14">
              <a:extLst>
                <a:ext uri="{FF2B5EF4-FFF2-40B4-BE49-F238E27FC236}">
                  <a16:creationId xmlns:a16="http://schemas.microsoft.com/office/drawing/2014/main" id="{9B0A635E-C689-931E-A537-10FD2F9C3DD3}"/>
                </a:ext>
              </a:extLst>
            </p:cNvPr>
            <p:cNvSpPr txBox="1"/>
            <p:nvPr/>
          </p:nvSpPr>
          <p:spPr>
            <a:xfrm>
              <a:off x="6492503" y="451822"/>
              <a:ext cx="2642070" cy="523220"/>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Sea of Galilee</a:t>
              </a:r>
            </a:p>
          </p:txBody>
        </p:sp>
        <p:cxnSp>
          <p:nvCxnSpPr>
            <p:cNvPr id="16" name="Straight Arrow Connector 15">
              <a:extLst>
                <a:ext uri="{FF2B5EF4-FFF2-40B4-BE49-F238E27FC236}">
                  <a16:creationId xmlns:a16="http://schemas.microsoft.com/office/drawing/2014/main" id="{44913763-2DF6-FAA2-09BB-DB463C86EF14}"/>
                </a:ext>
              </a:extLst>
            </p:cNvPr>
            <p:cNvCxnSpPr>
              <a:cxnSpLocks/>
              <a:stCxn id="15" idx="1"/>
            </p:cNvCxnSpPr>
            <p:nvPr/>
          </p:nvCxnSpPr>
          <p:spPr>
            <a:xfrm flipH="1">
              <a:off x="3192585" y="713432"/>
              <a:ext cx="3299918" cy="261610"/>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17" name="Group 16">
            <a:extLst>
              <a:ext uri="{FF2B5EF4-FFF2-40B4-BE49-F238E27FC236}">
                <a16:creationId xmlns:a16="http://schemas.microsoft.com/office/drawing/2014/main" id="{0B6952CA-E255-7EAB-EFBB-CEC8EB0CD726}"/>
              </a:ext>
            </a:extLst>
          </p:cNvPr>
          <p:cNvGrpSpPr/>
          <p:nvPr/>
        </p:nvGrpSpPr>
        <p:grpSpPr>
          <a:xfrm>
            <a:off x="1523996" y="10999"/>
            <a:ext cx="3698531" cy="2013798"/>
            <a:chOff x="0" y="129337"/>
            <a:chExt cx="3698531" cy="2013798"/>
          </a:xfrm>
        </p:grpSpPr>
        <p:sp>
          <p:nvSpPr>
            <p:cNvPr id="18" name="Oval 17">
              <a:extLst>
                <a:ext uri="{FF2B5EF4-FFF2-40B4-BE49-F238E27FC236}">
                  <a16:creationId xmlns:a16="http://schemas.microsoft.com/office/drawing/2014/main" id="{34D5B3A8-6AFB-B870-6AE2-3F04D273F23D}"/>
                </a:ext>
              </a:extLst>
            </p:cNvPr>
            <p:cNvSpPr/>
            <p:nvPr/>
          </p:nvSpPr>
          <p:spPr>
            <a:xfrm>
              <a:off x="229467" y="1312138"/>
              <a:ext cx="3469064" cy="8309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8C78933-042C-234B-F142-C72928D85B8A}"/>
                </a:ext>
              </a:extLst>
            </p:cNvPr>
            <p:cNvSpPr txBox="1"/>
            <p:nvPr/>
          </p:nvSpPr>
          <p:spPr>
            <a:xfrm>
              <a:off x="0" y="129337"/>
              <a:ext cx="2522870" cy="830997"/>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Jezreel Valley</a:t>
              </a:r>
            </a:p>
            <a:p>
              <a:r>
                <a:rPr lang="en-US" sz="2000" b="1" dirty="0">
                  <a:solidFill>
                    <a:srgbClr val="FFFF00"/>
                  </a:solidFill>
                  <a:latin typeface="Arial" panose="020B0604020202020204" pitchFamily="34" charset="0"/>
                  <a:cs typeface="Arial" panose="020B0604020202020204" pitchFamily="34" charset="0"/>
                </a:rPr>
                <a:t>(Plains of Megiddo)</a:t>
              </a:r>
            </a:p>
          </p:txBody>
        </p:sp>
        <p:cxnSp>
          <p:nvCxnSpPr>
            <p:cNvPr id="20" name="Straight Arrow Connector 19">
              <a:extLst>
                <a:ext uri="{FF2B5EF4-FFF2-40B4-BE49-F238E27FC236}">
                  <a16:creationId xmlns:a16="http://schemas.microsoft.com/office/drawing/2014/main" id="{BEB58CB7-0763-1CE5-E10B-4B51F80E96C3}"/>
                </a:ext>
              </a:extLst>
            </p:cNvPr>
            <p:cNvCxnSpPr>
              <a:cxnSpLocks/>
              <a:stCxn id="19" idx="2"/>
              <a:endCxn id="18" idx="0"/>
            </p:cNvCxnSpPr>
            <p:nvPr/>
          </p:nvCxnSpPr>
          <p:spPr>
            <a:xfrm>
              <a:off x="1261435" y="960334"/>
              <a:ext cx="702564" cy="351804"/>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21" name="Group 20">
            <a:extLst>
              <a:ext uri="{FF2B5EF4-FFF2-40B4-BE49-F238E27FC236}">
                <a16:creationId xmlns:a16="http://schemas.microsoft.com/office/drawing/2014/main" id="{2C31920E-FD38-BA0F-E2D7-6FF14235D085}"/>
              </a:ext>
            </a:extLst>
          </p:cNvPr>
          <p:cNvGrpSpPr/>
          <p:nvPr/>
        </p:nvGrpSpPr>
        <p:grpSpPr>
          <a:xfrm>
            <a:off x="6884894" y="1369001"/>
            <a:ext cx="3767988" cy="1756427"/>
            <a:chOff x="5106898" y="451822"/>
            <a:chExt cx="3767988" cy="1756427"/>
          </a:xfrm>
        </p:grpSpPr>
        <p:sp>
          <p:nvSpPr>
            <p:cNvPr id="22" name="TextBox 21">
              <a:extLst>
                <a:ext uri="{FF2B5EF4-FFF2-40B4-BE49-F238E27FC236}">
                  <a16:creationId xmlns:a16="http://schemas.microsoft.com/office/drawing/2014/main" id="{3E376E6D-CA50-614B-E23A-338D3916749F}"/>
                </a:ext>
              </a:extLst>
            </p:cNvPr>
            <p:cNvSpPr txBox="1"/>
            <p:nvPr/>
          </p:nvSpPr>
          <p:spPr>
            <a:xfrm>
              <a:off x="6492503" y="451822"/>
              <a:ext cx="2382383" cy="523220"/>
            </a:xfrm>
            <a:prstGeom prst="rect">
              <a:avLst/>
            </a:prstGeom>
            <a:solidFill>
              <a:schemeClr val="tx1"/>
            </a:solidFill>
            <a:ln>
              <a:solidFill>
                <a:srgbClr val="C00000"/>
              </a:solidFill>
            </a:ln>
          </p:spPr>
          <p:txBody>
            <a:bodyPr wrap="none" rtlCol="0">
              <a:spAutoFit/>
            </a:bodyPr>
            <a:lstStyle/>
            <a:p>
              <a:r>
                <a:rPr lang="en-US" sz="2800" b="1" dirty="0">
                  <a:solidFill>
                    <a:srgbClr val="FFFF00"/>
                  </a:solidFill>
                  <a:latin typeface="Arial" panose="020B0604020202020204" pitchFamily="34" charset="0"/>
                  <a:cs typeface="Arial" panose="020B0604020202020204" pitchFamily="34" charset="0"/>
                </a:rPr>
                <a:t>Jordan River</a:t>
              </a:r>
            </a:p>
          </p:txBody>
        </p:sp>
        <p:cxnSp>
          <p:nvCxnSpPr>
            <p:cNvPr id="23" name="Straight Arrow Connector 22">
              <a:extLst>
                <a:ext uri="{FF2B5EF4-FFF2-40B4-BE49-F238E27FC236}">
                  <a16:creationId xmlns:a16="http://schemas.microsoft.com/office/drawing/2014/main" id="{22786592-F349-6161-98D3-060EDD9E84C2}"/>
                </a:ext>
              </a:extLst>
            </p:cNvPr>
            <p:cNvCxnSpPr>
              <a:cxnSpLocks/>
              <a:stCxn id="22" idx="1"/>
            </p:cNvCxnSpPr>
            <p:nvPr/>
          </p:nvCxnSpPr>
          <p:spPr>
            <a:xfrm flipH="1">
              <a:off x="5106898" y="713432"/>
              <a:ext cx="1385605" cy="1494817"/>
            </a:xfrm>
            <a:prstGeom prst="straightConnector1">
              <a:avLst/>
            </a:prstGeom>
            <a:ln w="76200">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8033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A7B062-C3DA-4658-D943-2F5768AF2C0F}"/>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pic>
        <p:nvPicPr>
          <p:cNvPr id="3" name="Picture 2">
            <a:extLst>
              <a:ext uri="{FF2B5EF4-FFF2-40B4-BE49-F238E27FC236}">
                <a16:creationId xmlns:a16="http://schemas.microsoft.com/office/drawing/2014/main" id="{1C17F5CC-7059-5DE9-E7F7-1FA6F7D1D6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34884" y="0"/>
            <a:ext cx="9156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4D5A7CC-1EBD-1611-285F-668F509A8814}"/>
              </a:ext>
            </a:extLst>
          </p:cNvPr>
          <p:cNvSpPr txBox="1"/>
          <p:nvPr/>
        </p:nvSpPr>
        <p:spPr>
          <a:xfrm rot="20869840">
            <a:off x="1581270" y="1926136"/>
            <a:ext cx="1697901"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Sea of Galilee</a:t>
            </a:r>
          </a:p>
        </p:txBody>
      </p:sp>
      <p:sp>
        <p:nvSpPr>
          <p:cNvPr id="26" name="TextBox 25">
            <a:extLst>
              <a:ext uri="{FF2B5EF4-FFF2-40B4-BE49-F238E27FC236}">
                <a16:creationId xmlns:a16="http://schemas.microsoft.com/office/drawing/2014/main" id="{23842503-9E49-8CA6-CF77-E3A03F277824}"/>
              </a:ext>
            </a:extLst>
          </p:cNvPr>
          <p:cNvSpPr txBox="1"/>
          <p:nvPr/>
        </p:nvSpPr>
        <p:spPr>
          <a:xfrm rot="20880118">
            <a:off x="8092608" y="520700"/>
            <a:ext cx="1231900" cy="369332"/>
          </a:xfrm>
          <a:prstGeom prst="rect">
            <a:avLst/>
          </a:prstGeom>
          <a:solidFill>
            <a:schemeClr val="tx1"/>
          </a:solid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Dead Sea</a:t>
            </a:r>
          </a:p>
        </p:txBody>
      </p:sp>
      <p:sp>
        <p:nvSpPr>
          <p:cNvPr id="27" name="TextBox 26">
            <a:extLst>
              <a:ext uri="{FF2B5EF4-FFF2-40B4-BE49-F238E27FC236}">
                <a16:creationId xmlns:a16="http://schemas.microsoft.com/office/drawing/2014/main" id="{5CA66655-788D-6BC4-2288-5860C90D882E}"/>
              </a:ext>
            </a:extLst>
          </p:cNvPr>
          <p:cNvSpPr txBox="1"/>
          <p:nvPr/>
        </p:nvSpPr>
        <p:spPr>
          <a:xfrm rot="20751057">
            <a:off x="5309229" y="1136854"/>
            <a:ext cx="1595309"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Jordan River</a:t>
            </a:r>
          </a:p>
        </p:txBody>
      </p:sp>
      <p:sp>
        <p:nvSpPr>
          <p:cNvPr id="28" name="TextBox 27">
            <a:extLst>
              <a:ext uri="{FF2B5EF4-FFF2-40B4-BE49-F238E27FC236}">
                <a16:creationId xmlns:a16="http://schemas.microsoft.com/office/drawing/2014/main" id="{9F9E3D6F-3680-8FE6-E00A-F28471926B20}"/>
              </a:ext>
            </a:extLst>
          </p:cNvPr>
          <p:cNvSpPr txBox="1"/>
          <p:nvPr/>
        </p:nvSpPr>
        <p:spPr>
          <a:xfrm>
            <a:off x="8067675" y="3997575"/>
            <a:ext cx="1723549"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Mount Carmel</a:t>
            </a:r>
          </a:p>
        </p:txBody>
      </p:sp>
      <p:grpSp>
        <p:nvGrpSpPr>
          <p:cNvPr id="29" name="Group 28">
            <a:extLst>
              <a:ext uri="{FF2B5EF4-FFF2-40B4-BE49-F238E27FC236}">
                <a16:creationId xmlns:a16="http://schemas.microsoft.com/office/drawing/2014/main" id="{B5BBC23D-EBFC-53F9-CBFF-368593EAE897}"/>
              </a:ext>
            </a:extLst>
          </p:cNvPr>
          <p:cNvGrpSpPr/>
          <p:nvPr/>
        </p:nvGrpSpPr>
        <p:grpSpPr>
          <a:xfrm>
            <a:off x="9341003" y="1012572"/>
            <a:ext cx="1326004" cy="555020"/>
            <a:chOff x="4189164" y="2038343"/>
            <a:chExt cx="1326004" cy="555020"/>
          </a:xfrm>
        </p:grpSpPr>
        <p:sp>
          <p:nvSpPr>
            <p:cNvPr id="30" name="TextBox 29">
              <a:extLst>
                <a:ext uri="{FF2B5EF4-FFF2-40B4-BE49-F238E27FC236}">
                  <a16:creationId xmlns:a16="http://schemas.microsoft.com/office/drawing/2014/main" id="{E5FD13E3-7CB9-FA52-AAC7-007D77382B67}"/>
                </a:ext>
              </a:extLst>
            </p:cNvPr>
            <p:cNvSpPr txBox="1"/>
            <p:nvPr/>
          </p:nvSpPr>
          <p:spPr>
            <a:xfrm>
              <a:off x="4189164" y="2224031"/>
              <a:ext cx="1326004"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Jerusalem</a:t>
              </a:r>
            </a:p>
          </p:txBody>
        </p:sp>
        <p:sp>
          <p:nvSpPr>
            <p:cNvPr id="31" name="Oval 30">
              <a:extLst>
                <a:ext uri="{FF2B5EF4-FFF2-40B4-BE49-F238E27FC236}">
                  <a16:creationId xmlns:a16="http://schemas.microsoft.com/office/drawing/2014/main" id="{3EF84CDE-8F5F-1DC9-0946-8402FB4FB4D6}"/>
                </a:ext>
              </a:extLst>
            </p:cNvPr>
            <p:cNvSpPr/>
            <p:nvPr/>
          </p:nvSpPr>
          <p:spPr>
            <a:xfrm>
              <a:off x="4964730" y="2038343"/>
              <a:ext cx="152400" cy="1143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98ED010C-4E64-9BED-A3E7-495D9A9A306D}"/>
              </a:ext>
            </a:extLst>
          </p:cNvPr>
          <p:cNvSpPr txBox="1"/>
          <p:nvPr/>
        </p:nvSpPr>
        <p:spPr>
          <a:xfrm>
            <a:off x="8783106" y="6247362"/>
            <a:ext cx="1981633" cy="646331"/>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 Stephen M. Miller</a:t>
            </a:r>
          </a:p>
          <a:p>
            <a:r>
              <a:rPr lang="en-US" sz="1200" b="1" dirty="0">
                <a:solidFill>
                  <a:srgbClr val="0070C0"/>
                </a:solidFill>
                <a:latin typeface="Arial" panose="020B0604020202020204" pitchFamily="34" charset="0"/>
                <a:cs typeface="Arial" panose="020B0604020202020204" pitchFamily="34" charset="0"/>
              </a:rPr>
              <a:t>Casual English Bible</a:t>
            </a:r>
          </a:p>
          <a:p>
            <a:r>
              <a:rPr lang="en-US" sz="1200" b="1" dirty="0">
                <a:solidFill>
                  <a:srgbClr val="0070C0"/>
                </a:solidFill>
                <a:latin typeface="Arial" panose="020B0604020202020204" pitchFamily="34" charset="0"/>
                <a:cs typeface="Arial" panose="020B0604020202020204" pitchFamily="34" charset="0"/>
              </a:rPr>
              <a:t>CasualEnglishBible.com</a:t>
            </a:r>
          </a:p>
        </p:txBody>
      </p:sp>
      <p:grpSp>
        <p:nvGrpSpPr>
          <p:cNvPr id="33" name="Group 32">
            <a:extLst>
              <a:ext uri="{FF2B5EF4-FFF2-40B4-BE49-F238E27FC236}">
                <a16:creationId xmlns:a16="http://schemas.microsoft.com/office/drawing/2014/main" id="{8BBECB47-9219-5755-0A77-6339D82D4302}"/>
              </a:ext>
            </a:extLst>
          </p:cNvPr>
          <p:cNvGrpSpPr/>
          <p:nvPr/>
        </p:nvGrpSpPr>
        <p:grpSpPr>
          <a:xfrm>
            <a:off x="2939478" y="2000348"/>
            <a:ext cx="3443563" cy="4702110"/>
            <a:chOff x="1404594" y="2000348"/>
            <a:chExt cx="3443563" cy="4702110"/>
          </a:xfrm>
        </p:grpSpPr>
        <p:cxnSp>
          <p:nvCxnSpPr>
            <p:cNvPr id="34" name="Straight Connector 33">
              <a:extLst>
                <a:ext uri="{FF2B5EF4-FFF2-40B4-BE49-F238E27FC236}">
                  <a16:creationId xmlns:a16="http://schemas.microsoft.com/office/drawing/2014/main" id="{57FE156F-3C5E-48BE-B285-166B235D6104}"/>
                </a:ext>
              </a:extLst>
            </p:cNvPr>
            <p:cNvCxnSpPr>
              <a:cxnSpLocks/>
            </p:cNvCxnSpPr>
            <p:nvPr/>
          </p:nvCxnSpPr>
          <p:spPr>
            <a:xfrm flipV="1">
              <a:off x="1404594" y="2949496"/>
              <a:ext cx="3443563" cy="3752962"/>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39DCAD-88E1-BA5A-2278-2691406CADC5}"/>
                </a:ext>
              </a:extLst>
            </p:cNvPr>
            <p:cNvCxnSpPr>
              <a:cxnSpLocks/>
            </p:cNvCxnSpPr>
            <p:nvPr/>
          </p:nvCxnSpPr>
          <p:spPr>
            <a:xfrm flipH="1" flipV="1">
              <a:off x="3401953" y="2000348"/>
              <a:ext cx="1446204" cy="949148"/>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4794F7A-F3B9-B6BA-DA61-32687EFB810A}"/>
              </a:ext>
            </a:extLst>
          </p:cNvPr>
          <p:cNvGrpSpPr/>
          <p:nvPr/>
        </p:nvGrpSpPr>
        <p:grpSpPr>
          <a:xfrm>
            <a:off x="6174886" y="1567592"/>
            <a:ext cx="1566593" cy="3590817"/>
            <a:chOff x="4777306" y="1640133"/>
            <a:chExt cx="1437939" cy="3519913"/>
          </a:xfrm>
        </p:grpSpPr>
        <p:cxnSp>
          <p:nvCxnSpPr>
            <p:cNvPr id="37" name="Straight Connector 36">
              <a:extLst>
                <a:ext uri="{FF2B5EF4-FFF2-40B4-BE49-F238E27FC236}">
                  <a16:creationId xmlns:a16="http://schemas.microsoft.com/office/drawing/2014/main" id="{03AA4ADF-976A-927C-BBE5-B89E4766C629}"/>
                </a:ext>
              </a:extLst>
            </p:cNvPr>
            <p:cNvCxnSpPr>
              <a:cxnSpLocks/>
            </p:cNvCxnSpPr>
            <p:nvPr/>
          </p:nvCxnSpPr>
          <p:spPr>
            <a:xfrm>
              <a:off x="4777306" y="1640133"/>
              <a:ext cx="1437939" cy="766073"/>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BEECFB-12C0-916F-C469-8E5573E1449F}"/>
                </a:ext>
              </a:extLst>
            </p:cNvPr>
            <p:cNvCxnSpPr>
              <a:cxnSpLocks/>
              <a:endCxn id="50" idx="1"/>
            </p:cNvCxnSpPr>
            <p:nvPr/>
          </p:nvCxnSpPr>
          <p:spPr>
            <a:xfrm flipV="1">
              <a:off x="5966366" y="2587226"/>
              <a:ext cx="248879" cy="2572820"/>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6A325B0-4ABE-D5CE-A353-1DCA90CE5311}"/>
              </a:ext>
            </a:extLst>
          </p:cNvPr>
          <p:cNvGrpSpPr/>
          <p:nvPr/>
        </p:nvGrpSpPr>
        <p:grpSpPr>
          <a:xfrm>
            <a:off x="4485342" y="2210832"/>
            <a:ext cx="959910" cy="486645"/>
            <a:chOff x="3338732" y="2189082"/>
            <a:chExt cx="959910" cy="486645"/>
          </a:xfrm>
        </p:grpSpPr>
        <p:sp>
          <p:nvSpPr>
            <p:cNvPr id="40" name="TextBox 39">
              <a:extLst>
                <a:ext uri="{FF2B5EF4-FFF2-40B4-BE49-F238E27FC236}">
                  <a16:creationId xmlns:a16="http://schemas.microsoft.com/office/drawing/2014/main" id="{0C0B94AB-27BA-DCEE-989F-FE96F3FD8461}"/>
                </a:ext>
              </a:extLst>
            </p:cNvPr>
            <p:cNvSpPr txBox="1"/>
            <p:nvPr/>
          </p:nvSpPr>
          <p:spPr>
            <a:xfrm>
              <a:off x="3338732" y="2306395"/>
              <a:ext cx="851515"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Endor</a:t>
              </a:r>
            </a:p>
          </p:txBody>
        </p:sp>
        <p:sp>
          <p:nvSpPr>
            <p:cNvPr id="41" name="Oval 40">
              <a:extLst>
                <a:ext uri="{FF2B5EF4-FFF2-40B4-BE49-F238E27FC236}">
                  <a16:creationId xmlns:a16="http://schemas.microsoft.com/office/drawing/2014/main" id="{DE7ECD4C-4813-802B-5AB6-CA42CA4250F4}"/>
                </a:ext>
              </a:extLst>
            </p:cNvPr>
            <p:cNvSpPr/>
            <p:nvPr/>
          </p:nvSpPr>
          <p:spPr>
            <a:xfrm>
              <a:off x="4146242" y="2189082"/>
              <a:ext cx="152400" cy="1143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BBEC416-2346-3B10-A0C7-EDE30A74FFA2}"/>
              </a:ext>
            </a:extLst>
          </p:cNvPr>
          <p:cNvGrpSpPr/>
          <p:nvPr/>
        </p:nvGrpSpPr>
        <p:grpSpPr>
          <a:xfrm>
            <a:off x="4626933" y="2949496"/>
            <a:ext cx="1244077" cy="467076"/>
            <a:chOff x="2691749" y="2504680"/>
            <a:chExt cx="1244077" cy="467076"/>
          </a:xfrm>
        </p:grpSpPr>
        <p:sp>
          <p:nvSpPr>
            <p:cNvPr id="43" name="TextBox 42">
              <a:extLst>
                <a:ext uri="{FF2B5EF4-FFF2-40B4-BE49-F238E27FC236}">
                  <a16:creationId xmlns:a16="http://schemas.microsoft.com/office/drawing/2014/main" id="{C544F809-0B41-D74C-D3E5-C08C8197A15A}"/>
                </a:ext>
              </a:extLst>
            </p:cNvPr>
            <p:cNvSpPr txBox="1"/>
            <p:nvPr/>
          </p:nvSpPr>
          <p:spPr>
            <a:xfrm>
              <a:off x="2691749" y="2602424"/>
              <a:ext cx="1159292"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Nazareth</a:t>
              </a:r>
            </a:p>
          </p:txBody>
        </p:sp>
        <p:sp>
          <p:nvSpPr>
            <p:cNvPr id="44" name="Oval 43">
              <a:extLst>
                <a:ext uri="{FF2B5EF4-FFF2-40B4-BE49-F238E27FC236}">
                  <a16:creationId xmlns:a16="http://schemas.microsoft.com/office/drawing/2014/main" id="{21995A7C-A506-3219-3085-D712945BE83F}"/>
                </a:ext>
              </a:extLst>
            </p:cNvPr>
            <p:cNvSpPr/>
            <p:nvPr/>
          </p:nvSpPr>
          <p:spPr>
            <a:xfrm>
              <a:off x="3783426" y="2504680"/>
              <a:ext cx="152400" cy="1143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DCE658BB-3F95-FF17-E014-841942F57094}"/>
              </a:ext>
            </a:extLst>
          </p:cNvPr>
          <p:cNvSpPr txBox="1"/>
          <p:nvPr/>
        </p:nvSpPr>
        <p:spPr>
          <a:xfrm>
            <a:off x="4836454" y="5575826"/>
            <a:ext cx="2313455" cy="646331"/>
          </a:xfrm>
          <a:prstGeom prst="rect">
            <a:avLst/>
          </a:prstGeom>
          <a:solidFill>
            <a:srgbClr val="C00000"/>
          </a:solidFill>
          <a:ln>
            <a:solidFill>
              <a:srgbClr val="C00000"/>
            </a:solidFill>
          </a:ln>
        </p:spPr>
        <p:txBody>
          <a:bodyPr wrap="none" rtlCol="0">
            <a:spAutoFit/>
          </a:bodyPr>
          <a:lstStyle/>
          <a:p>
            <a:pPr algn="ctr"/>
            <a:r>
              <a:rPr lang="en-US" b="1" dirty="0">
                <a:solidFill>
                  <a:srgbClr val="FFFF00"/>
                </a:solidFill>
                <a:latin typeface="Arial" panose="020B0604020202020204" pitchFamily="34" charset="0"/>
                <a:cs typeface="Arial" panose="020B0604020202020204" pitchFamily="34" charset="0"/>
              </a:rPr>
              <a:t>Jezreel Valley</a:t>
            </a:r>
          </a:p>
          <a:p>
            <a:pPr algn="ctr"/>
            <a:r>
              <a:rPr lang="en-US" b="1" dirty="0">
                <a:solidFill>
                  <a:srgbClr val="FFFF00"/>
                </a:solidFill>
                <a:latin typeface="Arial" panose="020B0604020202020204" pitchFamily="34" charset="0"/>
                <a:cs typeface="Arial" panose="020B0604020202020204" pitchFamily="34" charset="0"/>
              </a:rPr>
              <a:t>(Plains of Megiddo)</a:t>
            </a:r>
          </a:p>
        </p:txBody>
      </p:sp>
      <p:grpSp>
        <p:nvGrpSpPr>
          <p:cNvPr id="46" name="Group 45">
            <a:extLst>
              <a:ext uri="{FF2B5EF4-FFF2-40B4-BE49-F238E27FC236}">
                <a16:creationId xmlns:a16="http://schemas.microsoft.com/office/drawing/2014/main" id="{E6609D9F-C460-E5C1-DEB7-7271D2224653}"/>
              </a:ext>
            </a:extLst>
          </p:cNvPr>
          <p:cNvGrpSpPr/>
          <p:nvPr/>
        </p:nvGrpSpPr>
        <p:grpSpPr>
          <a:xfrm>
            <a:off x="6383041" y="1829630"/>
            <a:ext cx="1101994" cy="450348"/>
            <a:chOff x="4964730" y="1702296"/>
            <a:chExt cx="1101994" cy="450348"/>
          </a:xfrm>
        </p:grpSpPr>
        <p:sp>
          <p:nvSpPr>
            <p:cNvPr id="47" name="TextBox 46">
              <a:extLst>
                <a:ext uri="{FF2B5EF4-FFF2-40B4-BE49-F238E27FC236}">
                  <a16:creationId xmlns:a16="http://schemas.microsoft.com/office/drawing/2014/main" id="{DAE2309E-9326-26C0-ACE6-52AC4209D6EE}"/>
                </a:ext>
              </a:extLst>
            </p:cNvPr>
            <p:cNvSpPr txBox="1"/>
            <p:nvPr/>
          </p:nvSpPr>
          <p:spPr>
            <a:xfrm>
              <a:off x="5099793" y="1702296"/>
              <a:ext cx="966931"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Jezreel</a:t>
              </a:r>
            </a:p>
          </p:txBody>
        </p:sp>
        <p:sp>
          <p:nvSpPr>
            <p:cNvPr id="48" name="Oval 47">
              <a:extLst>
                <a:ext uri="{FF2B5EF4-FFF2-40B4-BE49-F238E27FC236}">
                  <a16:creationId xmlns:a16="http://schemas.microsoft.com/office/drawing/2014/main" id="{77149FAB-2F53-7360-AF2A-A79081827C9E}"/>
                </a:ext>
              </a:extLst>
            </p:cNvPr>
            <p:cNvSpPr/>
            <p:nvPr/>
          </p:nvSpPr>
          <p:spPr>
            <a:xfrm>
              <a:off x="4964730" y="2038343"/>
              <a:ext cx="152400" cy="1143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16498246-0E8E-685D-E129-ADFE7C9DCEBD}"/>
              </a:ext>
            </a:extLst>
          </p:cNvPr>
          <p:cNvGrpSpPr/>
          <p:nvPr/>
        </p:nvGrpSpPr>
        <p:grpSpPr>
          <a:xfrm>
            <a:off x="7615856" y="2349097"/>
            <a:ext cx="2246717" cy="432290"/>
            <a:chOff x="6585195" y="2200709"/>
            <a:chExt cx="2246717" cy="432290"/>
          </a:xfrm>
        </p:grpSpPr>
        <p:sp>
          <p:nvSpPr>
            <p:cNvPr id="50" name="TextBox 49">
              <a:extLst>
                <a:ext uri="{FF2B5EF4-FFF2-40B4-BE49-F238E27FC236}">
                  <a16:creationId xmlns:a16="http://schemas.microsoft.com/office/drawing/2014/main" id="{9A1048F5-7A75-3EBF-FF08-E84DE11D58BE}"/>
                </a:ext>
              </a:extLst>
            </p:cNvPr>
            <p:cNvSpPr txBox="1"/>
            <p:nvPr/>
          </p:nvSpPr>
          <p:spPr>
            <a:xfrm>
              <a:off x="6710819" y="2200709"/>
              <a:ext cx="2121093" cy="369332"/>
            </a:xfrm>
            <a:prstGeom prst="rect">
              <a:avLst/>
            </a:prstGeom>
            <a:solidFill>
              <a:schemeClr val="tx1"/>
            </a:solid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Megiddo Fortress</a:t>
              </a:r>
            </a:p>
          </p:txBody>
        </p:sp>
        <p:sp>
          <p:nvSpPr>
            <p:cNvPr id="51" name="Oval 50">
              <a:extLst>
                <a:ext uri="{FF2B5EF4-FFF2-40B4-BE49-F238E27FC236}">
                  <a16:creationId xmlns:a16="http://schemas.microsoft.com/office/drawing/2014/main" id="{0AC56C40-8D14-1C92-05FF-0CE3197EB829}"/>
                </a:ext>
              </a:extLst>
            </p:cNvPr>
            <p:cNvSpPr/>
            <p:nvPr/>
          </p:nvSpPr>
          <p:spPr>
            <a:xfrm>
              <a:off x="6585195" y="2518698"/>
              <a:ext cx="152400" cy="1143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432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8000"/>
                            </p:stCondLst>
                            <p:childTnLst>
                              <p:par>
                                <p:cTn id="21" presetID="10" presetClass="entr" presetSubtype="0" fill="hold" nodeType="after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0849D4-2FC8-0928-C79F-A70C7E984771}"/>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C:\Users\BLJ\Desktop\W. Hsv Deaf Class - Rev\Meggiddo\fortress_tel_megiddo_and_Jesreel_valley.jpg">
            <a:extLst>
              <a:ext uri="{FF2B5EF4-FFF2-40B4-BE49-F238E27FC236}">
                <a16:creationId xmlns:a16="http://schemas.microsoft.com/office/drawing/2014/main" id="{8A05EA04-75EE-6C0E-35BB-E6D737F23401}"/>
              </a:ext>
            </a:extLst>
          </p:cNvPr>
          <p:cNvPicPr>
            <a:picLocks noChangeAspect="1" noChangeArrowheads="1"/>
          </p:cNvPicPr>
          <p:nvPr/>
        </p:nvPicPr>
        <p:blipFill>
          <a:blip r:embed="rId3" cstate="print"/>
          <a:srcRect/>
          <a:stretch>
            <a:fillRect/>
          </a:stretch>
        </p:blipFill>
        <p:spPr bwMode="auto">
          <a:xfrm>
            <a:off x="1600199" y="-1"/>
            <a:ext cx="9144000" cy="6857999"/>
          </a:xfrm>
          <a:prstGeom prst="rect">
            <a:avLst/>
          </a:prstGeom>
          <a:noFill/>
        </p:spPr>
      </p:pic>
      <p:sp>
        <p:nvSpPr>
          <p:cNvPr id="4" name="TextBox 3">
            <a:extLst>
              <a:ext uri="{FF2B5EF4-FFF2-40B4-BE49-F238E27FC236}">
                <a16:creationId xmlns:a16="http://schemas.microsoft.com/office/drawing/2014/main" id="{16159C11-2821-F8D4-E45C-A83E0778DC66}"/>
              </a:ext>
            </a:extLst>
          </p:cNvPr>
          <p:cNvSpPr txBox="1"/>
          <p:nvPr/>
        </p:nvSpPr>
        <p:spPr>
          <a:xfrm>
            <a:off x="1600198" y="6344148"/>
            <a:ext cx="9143999" cy="523220"/>
          </a:xfrm>
          <a:prstGeom prst="rect">
            <a:avLst/>
          </a:prstGeom>
          <a:solidFill>
            <a:schemeClr val="tx1"/>
          </a:solidFill>
        </p:spPr>
        <p:txBody>
          <a:bodyPr wrap="square" rtlCol="0">
            <a:spAutoFit/>
          </a:bodyPr>
          <a:lstStyle/>
          <a:p>
            <a:pPr algn="ctr"/>
            <a:r>
              <a:rPr lang="en-US" sz="2800" b="1" dirty="0">
                <a:solidFill>
                  <a:srgbClr val="FFFF00"/>
                </a:solidFill>
                <a:latin typeface="Arial Black" pitchFamily="34" charset="0"/>
                <a:cs typeface="Arial" pitchFamily="34" charset="0"/>
              </a:rPr>
              <a:t>Megiddo Fortress Overlooking Jezreel Valley</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Tree>
    <p:extLst>
      <p:ext uri="{BB962C8B-B14F-4D97-AF65-F5344CB8AC3E}">
        <p14:creationId xmlns:p14="http://schemas.microsoft.com/office/powerpoint/2010/main" val="21309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21770" y="-11631"/>
            <a:ext cx="12224656" cy="6869635"/>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24897"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15:7 - “7 Bowls of Wrath”</a:t>
            </a:r>
          </a:p>
        </p:txBody>
      </p:sp>
      <p:grpSp>
        <p:nvGrpSpPr>
          <p:cNvPr id="22" name="Group 21">
            <a:extLst>
              <a:ext uri="{FF2B5EF4-FFF2-40B4-BE49-F238E27FC236}">
                <a16:creationId xmlns:a16="http://schemas.microsoft.com/office/drawing/2014/main" id="{73D85A6F-49EE-5A02-38A6-4B6C113C595F}"/>
              </a:ext>
            </a:extLst>
          </p:cNvPr>
          <p:cNvGrpSpPr/>
          <p:nvPr/>
        </p:nvGrpSpPr>
        <p:grpSpPr>
          <a:xfrm>
            <a:off x="1824567" y="1749017"/>
            <a:ext cx="8500019" cy="1722470"/>
            <a:chOff x="1456636" y="1775089"/>
            <a:chExt cx="8500019" cy="1722470"/>
          </a:xfrm>
        </p:grpSpPr>
        <p:pic>
          <p:nvPicPr>
            <p:cNvPr id="12" name="Picture 11" descr="Tolman 20 oz. Soup Bowl">
              <a:extLst>
                <a:ext uri="{FF2B5EF4-FFF2-40B4-BE49-F238E27FC236}">
                  <a16:creationId xmlns:a16="http://schemas.microsoft.com/office/drawing/2014/main" id="{4CE23E2A-7DB1-5F90-34A0-7A2778C6342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4651262" y="177508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olman 20 oz. Soup Bowl">
              <a:extLst>
                <a:ext uri="{FF2B5EF4-FFF2-40B4-BE49-F238E27FC236}">
                  <a16:creationId xmlns:a16="http://schemas.microsoft.com/office/drawing/2014/main" id="{369A733B-D896-994D-5F1D-F12934BEB39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6794934" y="177508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olman 20 oz. Soup Bowl">
              <a:extLst>
                <a:ext uri="{FF2B5EF4-FFF2-40B4-BE49-F238E27FC236}">
                  <a16:creationId xmlns:a16="http://schemas.microsoft.com/office/drawing/2014/main" id="{A776B0B9-E16B-CB3D-38B3-425A3131C08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2507591" y="177508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olman 20 oz. Soup Bowl">
              <a:extLst>
                <a:ext uri="{FF2B5EF4-FFF2-40B4-BE49-F238E27FC236}">
                  <a16:creationId xmlns:a16="http://schemas.microsoft.com/office/drawing/2014/main" id="{AB107CFC-B6DC-6A8F-47F0-6134DAB03DE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7805870" y="267459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olman 20 oz. Soup Bowl">
              <a:extLst>
                <a:ext uri="{FF2B5EF4-FFF2-40B4-BE49-F238E27FC236}">
                  <a16:creationId xmlns:a16="http://schemas.microsoft.com/office/drawing/2014/main" id="{02025F7B-F115-1724-8FF0-1FC49ADE1CA5}"/>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1456636" y="267459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olman 20 oz. Soup Bowl">
              <a:extLst>
                <a:ext uri="{FF2B5EF4-FFF2-40B4-BE49-F238E27FC236}">
                  <a16:creationId xmlns:a16="http://schemas.microsoft.com/office/drawing/2014/main" id="{637362B6-5D76-52D3-5DC9-CE68783C41E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3573047" y="2674599"/>
              <a:ext cx="215078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Tolman 20 oz. Soup Bowl">
              <a:extLst>
                <a:ext uri="{FF2B5EF4-FFF2-40B4-BE49-F238E27FC236}">
                  <a16:creationId xmlns:a16="http://schemas.microsoft.com/office/drawing/2014/main" id="{F727F70B-1A56-AA00-2882-36EA4311102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14"/>
            <a:stretch/>
          </p:blipFill>
          <p:spPr bwMode="auto">
            <a:xfrm>
              <a:off x="5689458" y="2674599"/>
              <a:ext cx="2150785"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CC878F59-9A84-DB44-BBBC-EBBB3E00D3A0}"/>
              </a:ext>
            </a:extLst>
          </p:cNvPr>
          <p:cNvSpPr txBox="1"/>
          <p:nvPr/>
        </p:nvSpPr>
        <p:spPr>
          <a:xfrm>
            <a:off x="-31439" y="625319"/>
            <a:ext cx="12212030"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one of the four beasts gave unto the seven angels seven golden </a:t>
            </a:r>
            <a:r>
              <a:rPr lang="en-US" sz="2800" b="1" i="1" dirty="0">
                <a:solidFill>
                  <a:srgbClr val="C00000"/>
                </a:solidFill>
                <a:latin typeface="Arial" panose="020B0604020202020204" pitchFamily="34" charset="0"/>
                <a:cs typeface="Arial" panose="020B0604020202020204" pitchFamily="34" charset="0"/>
              </a:rPr>
              <a:t>vials</a:t>
            </a:r>
            <a:r>
              <a:rPr lang="en-US" sz="2800" b="1" i="1" dirty="0">
                <a:latin typeface="Arial" panose="020B0604020202020204" pitchFamily="34" charset="0"/>
                <a:cs typeface="Arial" panose="020B0604020202020204" pitchFamily="34" charset="0"/>
              </a:rPr>
              <a:t> [bowls] full of the wrath of God, who lives for ever and ever.</a:t>
            </a:r>
          </a:p>
        </p:txBody>
      </p:sp>
      <p:grpSp>
        <p:nvGrpSpPr>
          <p:cNvPr id="21" name="Group 20">
            <a:extLst>
              <a:ext uri="{FF2B5EF4-FFF2-40B4-BE49-F238E27FC236}">
                <a16:creationId xmlns:a16="http://schemas.microsoft.com/office/drawing/2014/main" id="{0335E31B-E860-727A-EC63-80F441A029DA}"/>
              </a:ext>
            </a:extLst>
          </p:cNvPr>
          <p:cNvGrpSpPr/>
          <p:nvPr/>
        </p:nvGrpSpPr>
        <p:grpSpPr>
          <a:xfrm>
            <a:off x="1652558" y="3651837"/>
            <a:ext cx="8844037" cy="3108543"/>
            <a:chOff x="53226" y="3702637"/>
            <a:chExt cx="8844037" cy="3108543"/>
          </a:xfrm>
          <a:solidFill>
            <a:schemeClr val="bg1">
              <a:lumMod val="85000"/>
            </a:schemeClr>
          </a:solidFill>
        </p:grpSpPr>
        <p:sp>
          <p:nvSpPr>
            <p:cNvPr id="4" name="TextBox 3">
              <a:extLst>
                <a:ext uri="{FF2B5EF4-FFF2-40B4-BE49-F238E27FC236}">
                  <a16:creationId xmlns:a16="http://schemas.microsoft.com/office/drawing/2014/main" id="{1ED2284D-F0E6-9B62-28F9-0F43F9A22F03}"/>
                </a:ext>
              </a:extLst>
            </p:cNvPr>
            <p:cNvSpPr txBox="1"/>
            <p:nvPr/>
          </p:nvSpPr>
          <p:spPr>
            <a:xfrm>
              <a:off x="53226" y="3702637"/>
              <a:ext cx="7500513" cy="3108543"/>
            </a:xfrm>
            <a:prstGeom prst="rect">
              <a:avLst/>
            </a:prstGeom>
            <a:grpFill/>
          </p:spPr>
          <p:txBody>
            <a:bodyPr wrap="square" rtlCol="0">
              <a:spAutoFit/>
            </a:bodyPr>
            <a:lstStyle/>
            <a:p>
              <a:r>
                <a:rPr lang="en-US" sz="2800" b="1" dirty="0">
                  <a:latin typeface="Arial" panose="020B0604020202020204" pitchFamily="34" charset="0"/>
                  <a:cs typeface="Arial" panose="020B0604020202020204" pitchFamily="34" charset="0"/>
                </a:rPr>
                <a:t>#1 – Noisome and Grievous Sores</a:t>
              </a:r>
            </a:p>
            <a:p>
              <a:r>
                <a:rPr lang="en-US" sz="2800" b="1" dirty="0">
                  <a:latin typeface="Arial" panose="020B0604020202020204" pitchFamily="34" charset="0"/>
                  <a:cs typeface="Arial" panose="020B0604020202020204" pitchFamily="34" charset="0"/>
                </a:rPr>
                <a:t>#2 – Seas Turn To Blood of Dead Man</a:t>
              </a:r>
            </a:p>
            <a:p>
              <a:r>
                <a:rPr lang="en-US" sz="2800" b="1" dirty="0">
                  <a:solidFill>
                    <a:srgbClr val="C00000"/>
                  </a:solidFill>
                  <a:latin typeface="Arial" panose="020B0604020202020204" pitchFamily="34" charset="0"/>
                  <a:cs typeface="Arial" panose="020B0604020202020204" pitchFamily="34" charset="0"/>
                </a:rPr>
                <a:t>#3 – Rivers and Fountains Became Blood</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#4 – Scorch Men With Fire</a:t>
              </a:r>
            </a:p>
            <a:p>
              <a:r>
                <a:rPr lang="en-US" sz="2800" b="1" dirty="0">
                  <a:latin typeface="Arial" panose="020B0604020202020204" pitchFamily="34" charset="0"/>
                  <a:cs typeface="Arial" panose="020B0604020202020204" pitchFamily="34" charset="0"/>
                </a:rPr>
                <a:t>#5 – Beast’s Kingdom Filled with Darkness</a:t>
              </a:r>
            </a:p>
            <a:p>
              <a:r>
                <a:rPr lang="en-US" sz="2800" b="1" dirty="0">
                  <a:latin typeface="Arial" panose="020B0604020202020204" pitchFamily="34" charset="0"/>
                  <a:cs typeface="Arial" panose="020B0604020202020204" pitchFamily="34" charset="0"/>
                </a:rPr>
                <a:t>#6 – Euphrates Dried Up; Kings of East</a:t>
              </a:r>
            </a:p>
            <a:p>
              <a:r>
                <a:rPr lang="en-US" sz="2800" b="1" dirty="0">
                  <a:latin typeface="Arial" panose="020B0604020202020204" pitchFamily="34" charset="0"/>
                  <a:cs typeface="Arial" panose="020B0604020202020204" pitchFamily="34" charset="0"/>
                </a:rPr>
                <a:t>#7 – Great Voice From Temple “It Is Done”</a:t>
              </a:r>
            </a:p>
          </p:txBody>
        </p:sp>
        <p:sp>
          <p:nvSpPr>
            <p:cNvPr id="20" name="TextBox 19">
              <a:extLst>
                <a:ext uri="{FF2B5EF4-FFF2-40B4-BE49-F238E27FC236}">
                  <a16:creationId xmlns:a16="http://schemas.microsoft.com/office/drawing/2014/main" id="{56C3A4BE-9CB8-6FE9-D5A8-06C8FF259765}"/>
                </a:ext>
              </a:extLst>
            </p:cNvPr>
            <p:cNvSpPr txBox="1"/>
            <p:nvPr/>
          </p:nvSpPr>
          <p:spPr>
            <a:xfrm>
              <a:off x="7549762" y="3702637"/>
              <a:ext cx="1347501" cy="3108543"/>
            </a:xfrm>
            <a:prstGeom prst="rect">
              <a:avLst/>
            </a:prstGeom>
            <a:grp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(16:2)</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(16:3)</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(16:4)</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(16:8)</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(16:10)</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(16:12)</a:t>
              </a:r>
              <a:endParaRPr lang="en-US" sz="2800" b="1" dirty="0">
                <a:latin typeface="Arial" panose="020B0604020202020204" pitchFamily="34" charset="0"/>
                <a:cs typeface="Arial" panose="020B0604020202020204" pitchFamily="34" charset="0"/>
              </a:endParaRPr>
            </a:p>
            <a:p>
              <a:r>
                <a:rPr lang="en-US" sz="2800" b="1" dirty="0">
                  <a:solidFill>
                    <a:srgbClr val="C00000"/>
                  </a:solidFill>
                  <a:latin typeface="Arial" panose="020B0604020202020204" pitchFamily="34" charset="0"/>
                  <a:cs typeface="Arial" panose="020B0604020202020204" pitchFamily="34" charset="0"/>
                </a:rPr>
                <a:t>(16:17)</a:t>
              </a:r>
              <a:endParaRPr 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819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0849D4-2FC8-0928-C79F-A70C7E984771}"/>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pic>
        <p:nvPicPr>
          <p:cNvPr id="9" name="Picture 8" descr="C:\Users\BLJ\Desktop\W. Hsv Deaf Class - Rev\Meggiddo\JezreelfromCarmel.jpg">
            <a:extLst>
              <a:ext uri="{FF2B5EF4-FFF2-40B4-BE49-F238E27FC236}">
                <a16:creationId xmlns:a16="http://schemas.microsoft.com/office/drawing/2014/main" id="{0CAF3E34-69B9-D63B-090D-926AE35E8C1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04259" y="0"/>
            <a:ext cx="9144000" cy="6858000"/>
          </a:xfrm>
          <a:prstGeom prst="rect">
            <a:avLst/>
          </a:prstGeom>
          <a:noFill/>
        </p:spPr>
      </p:pic>
      <p:sp>
        <p:nvSpPr>
          <p:cNvPr id="10" name="TextBox 9">
            <a:extLst>
              <a:ext uri="{FF2B5EF4-FFF2-40B4-BE49-F238E27FC236}">
                <a16:creationId xmlns:a16="http://schemas.microsoft.com/office/drawing/2014/main" id="{17D44FB8-4FE3-0360-F03F-FD07A42AC010}"/>
              </a:ext>
            </a:extLst>
          </p:cNvPr>
          <p:cNvSpPr txBox="1"/>
          <p:nvPr/>
        </p:nvSpPr>
        <p:spPr>
          <a:xfrm>
            <a:off x="1404259" y="6344148"/>
            <a:ext cx="9143999" cy="523220"/>
          </a:xfrm>
          <a:prstGeom prst="rect">
            <a:avLst/>
          </a:prstGeom>
          <a:solidFill>
            <a:schemeClr val="tx1"/>
          </a:solidFill>
        </p:spPr>
        <p:txBody>
          <a:bodyPr wrap="square" rtlCol="0">
            <a:spAutoFit/>
          </a:bodyPr>
          <a:lstStyle/>
          <a:p>
            <a:pPr algn="ctr"/>
            <a:r>
              <a:rPr lang="en-US" sz="2800" b="1" dirty="0">
                <a:solidFill>
                  <a:srgbClr val="FFFF00"/>
                </a:solidFill>
                <a:latin typeface="Arial Black" pitchFamily="34" charset="0"/>
                <a:cs typeface="Arial" pitchFamily="34" charset="0"/>
              </a:rPr>
              <a:t>Mount Carmel Overlooking Jezreel Valley</a:t>
            </a:r>
          </a:p>
        </p:txBody>
      </p:sp>
    </p:spTree>
    <p:extLst>
      <p:ext uri="{BB962C8B-B14F-4D97-AF65-F5344CB8AC3E}">
        <p14:creationId xmlns:p14="http://schemas.microsoft.com/office/powerpoint/2010/main" val="28893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  Battles of Megiddo</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83AA5B-CCFF-D3C5-D2B8-D5AE007F226C}"/>
              </a:ext>
            </a:extLst>
          </p:cNvPr>
          <p:cNvSpPr txBox="1"/>
          <p:nvPr/>
        </p:nvSpPr>
        <p:spPr>
          <a:xfrm>
            <a:off x="1623276" y="621633"/>
            <a:ext cx="3657460" cy="6093976"/>
          </a:xfrm>
          <a:prstGeom prst="rect">
            <a:avLst/>
          </a:prstGeom>
          <a:solidFill>
            <a:schemeClr val="accent1">
              <a:lumMod val="20000"/>
              <a:lumOff val="80000"/>
            </a:schemeClr>
          </a:solidFill>
          <a:ln>
            <a:solidFill>
              <a:schemeClr val="tx1"/>
            </a:solidFill>
          </a:ln>
        </p:spPr>
        <p:txBody>
          <a:bodyPr wrap="square" rtlCol="0">
            <a:spAutoFit/>
          </a:bodyPr>
          <a:lstStyle/>
          <a:p>
            <a:r>
              <a:rPr lang="en-US" sz="2600" b="1" dirty="0">
                <a:latin typeface="Arial" pitchFamily="34" charset="0"/>
                <a:cs typeface="Arial" pitchFamily="34" charset="0"/>
              </a:rPr>
              <a:t>Joshua 12:21 </a:t>
            </a:r>
          </a:p>
          <a:p>
            <a:r>
              <a:rPr lang="en-US" sz="2600" b="1" dirty="0">
                <a:latin typeface="Arial" pitchFamily="34" charset="0"/>
                <a:cs typeface="Arial" pitchFamily="34" charset="0"/>
              </a:rPr>
              <a:t>Joshua 17:11 </a:t>
            </a:r>
          </a:p>
          <a:p>
            <a:r>
              <a:rPr lang="en-US" sz="2600" b="1" dirty="0">
                <a:latin typeface="Arial" pitchFamily="34" charset="0"/>
                <a:cs typeface="Arial" pitchFamily="34" charset="0"/>
              </a:rPr>
              <a:t>Judges 1:27 </a:t>
            </a:r>
          </a:p>
          <a:p>
            <a:r>
              <a:rPr lang="en-US" sz="2600" b="1" dirty="0">
                <a:latin typeface="Arial" pitchFamily="34" charset="0"/>
                <a:cs typeface="Arial" pitchFamily="34" charset="0"/>
              </a:rPr>
              <a:t>Judges 4</a:t>
            </a:r>
          </a:p>
          <a:p>
            <a:r>
              <a:rPr lang="en-US" sz="2600" b="1" dirty="0">
                <a:latin typeface="Arial" pitchFamily="34" charset="0"/>
                <a:cs typeface="Arial" pitchFamily="34" charset="0"/>
              </a:rPr>
              <a:t>Judges 5:19 </a:t>
            </a:r>
          </a:p>
          <a:p>
            <a:r>
              <a:rPr lang="en-US" sz="2600" b="1" dirty="0">
                <a:latin typeface="Arial" pitchFamily="34" charset="0"/>
                <a:cs typeface="Arial" pitchFamily="34" charset="0"/>
              </a:rPr>
              <a:t>Judges 6:33</a:t>
            </a:r>
          </a:p>
          <a:p>
            <a:r>
              <a:rPr lang="en-US" sz="2600" b="1" dirty="0">
                <a:latin typeface="Arial" pitchFamily="34" charset="0"/>
                <a:cs typeface="Arial" pitchFamily="34" charset="0"/>
              </a:rPr>
              <a:t>Judges 7</a:t>
            </a:r>
          </a:p>
          <a:p>
            <a:r>
              <a:rPr lang="en-US" sz="2600" b="1" dirty="0">
                <a:latin typeface="Arial" pitchFamily="34" charset="0"/>
                <a:cs typeface="Arial" pitchFamily="34" charset="0"/>
              </a:rPr>
              <a:t>1 Sam 29:1</a:t>
            </a:r>
          </a:p>
          <a:p>
            <a:r>
              <a:rPr lang="en-US" sz="2600" b="1" dirty="0">
                <a:latin typeface="Arial" pitchFamily="34" charset="0"/>
                <a:cs typeface="Arial" pitchFamily="34" charset="0"/>
              </a:rPr>
              <a:t>1 Sam 31:1</a:t>
            </a:r>
          </a:p>
          <a:p>
            <a:r>
              <a:rPr lang="en-US" sz="2600" b="1" dirty="0">
                <a:latin typeface="Arial" pitchFamily="34" charset="0"/>
                <a:cs typeface="Arial" pitchFamily="34" charset="0"/>
              </a:rPr>
              <a:t>1 Kings 4:12 </a:t>
            </a:r>
          </a:p>
          <a:p>
            <a:r>
              <a:rPr lang="en-US" sz="2600" b="1" dirty="0">
                <a:latin typeface="Arial" pitchFamily="34" charset="0"/>
                <a:cs typeface="Arial" pitchFamily="34" charset="0"/>
              </a:rPr>
              <a:t>1 Kings 9:15-19</a:t>
            </a:r>
          </a:p>
          <a:p>
            <a:r>
              <a:rPr lang="en-US" sz="2600" b="1" dirty="0">
                <a:latin typeface="Arial" pitchFamily="34" charset="0"/>
                <a:cs typeface="Arial" pitchFamily="34" charset="0"/>
              </a:rPr>
              <a:t>2 Kings 9:27 </a:t>
            </a:r>
          </a:p>
          <a:p>
            <a:r>
              <a:rPr lang="en-US" sz="2600" b="1" dirty="0">
                <a:latin typeface="Arial" pitchFamily="34" charset="0"/>
                <a:cs typeface="Arial" pitchFamily="34" charset="0"/>
              </a:rPr>
              <a:t>2 Kings 23:29-30</a:t>
            </a:r>
          </a:p>
          <a:p>
            <a:r>
              <a:rPr lang="en-US" sz="2600" b="1" dirty="0">
                <a:latin typeface="Arial" pitchFamily="34" charset="0"/>
                <a:cs typeface="Arial" pitchFamily="34" charset="0"/>
              </a:rPr>
              <a:t>1 Chronicles 7:29 </a:t>
            </a:r>
          </a:p>
          <a:p>
            <a:r>
              <a:rPr lang="en-US" sz="2600" b="1" dirty="0">
                <a:latin typeface="Arial" pitchFamily="34" charset="0"/>
                <a:cs typeface="Arial" pitchFamily="34" charset="0"/>
              </a:rPr>
              <a:t>2 Chronicles 35:20-25</a:t>
            </a:r>
          </a:p>
        </p:txBody>
      </p:sp>
      <p:sp>
        <p:nvSpPr>
          <p:cNvPr id="5" name="Rectangle 4">
            <a:extLst>
              <a:ext uri="{FF2B5EF4-FFF2-40B4-BE49-F238E27FC236}">
                <a16:creationId xmlns:a16="http://schemas.microsoft.com/office/drawing/2014/main" id="{813FF2A2-1F6A-A289-5BA2-D105B6AF5273}"/>
              </a:ext>
            </a:extLst>
          </p:cNvPr>
          <p:cNvSpPr/>
          <p:nvPr/>
        </p:nvSpPr>
        <p:spPr>
          <a:xfrm>
            <a:off x="6336035" y="621633"/>
            <a:ext cx="4232689" cy="6093976"/>
          </a:xfrm>
          <a:prstGeom prst="rect">
            <a:avLst/>
          </a:prstGeom>
          <a:solidFill>
            <a:schemeClr val="accent6">
              <a:lumMod val="40000"/>
              <a:lumOff val="60000"/>
            </a:schemeClr>
          </a:solidFill>
          <a:ln>
            <a:solidFill>
              <a:schemeClr val="tx1"/>
            </a:solidFill>
          </a:ln>
        </p:spPr>
        <p:txBody>
          <a:bodyPr wrap="square">
            <a:spAutoFit/>
          </a:bodyPr>
          <a:lstStyle/>
          <a:p>
            <a:r>
              <a:rPr lang="en-US" sz="2600" b="1" dirty="0">
                <a:latin typeface="Arial" pitchFamily="34" charset="0"/>
                <a:cs typeface="Arial" pitchFamily="34" charset="0"/>
              </a:rPr>
              <a:t>Egyptians          Germans                  </a:t>
            </a:r>
          </a:p>
          <a:p>
            <a:r>
              <a:rPr lang="en-US" sz="2600" b="1" dirty="0">
                <a:latin typeface="Arial" pitchFamily="34" charset="0"/>
                <a:cs typeface="Arial" pitchFamily="34" charset="0"/>
              </a:rPr>
              <a:t>Canaanites        Arabs</a:t>
            </a:r>
          </a:p>
          <a:p>
            <a:r>
              <a:rPr lang="en-US" sz="2600" b="1" dirty="0">
                <a:latin typeface="Arial" pitchFamily="34" charset="0"/>
                <a:cs typeface="Arial" pitchFamily="34" charset="0"/>
              </a:rPr>
              <a:t>Midianites          Israelis</a:t>
            </a:r>
          </a:p>
          <a:p>
            <a:r>
              <a:rPr lang="en-US" sz="2600" b="1" dirty="0">
                <a:latin typeface="Arial" pitchFamily="34" charset="0"/>
                <a:cs typeface="Arial" pitchFamily="34" charset="0"/>
              </a:rPr>
              <a:t>Amalekites</a:t>
            </a:r>
          </a:p>
          <a:p>
            <a:r>
              <a:rPr lang="en-US" sz="2600" b="1" dirty="0">
                <a:latin typeface="Arial" pitchFamily="34" charset="0"/>
                <a:cs typeface="Arial" pitchFamily="34" charset="0"/>
              </a:rPr>
              <a:t>Philistines</a:t>
            </a:r>
          </a:p>
          <a:p>
            <a:r>
              <a:rPr lang="en-US" sz="2600" b="1" dirty="0">
                <a:latin typeface="Arial" pitchFamily="34" charset="0"/>
                <a:cs typeface="Arial" pitchFamily="34" charset="0"/>
              </a:rPr>
              <a:t>Hasmonaeans</a:t>
            </a:r>
          </a:p>
          <a:p>
            <a:r>
              <a:rPr lang="en-US" sz="2600" b="1" dirty="0">
                <a:latin typeface="Arial" pitchFamily="34" charset="0"/>
                <a:cs typeface="Arial" pitchFamily="34" charset="0"/>
              </a:rPr>
              <a:t>Greeks</a:t>
            </a:r>
          </a:p>
          <a:p>
            <a:r>
              <a:rPr lang="en-US" sz="2600" b="1" dirty="0">
                <a:latin typeface="Arial" pitchFamily="34" charset="0"/>
                <a:cs typeface="Arial" pitchFamily="34" charset="0"/>
              </a:rPr>
              <a:t>Romans</a:t>
            </a:r>
          </a:p>
          <a:p>
            <a:r>
              <a:rPr lang="en-US" sz="2600" b="1" dirty="0">
                <a:latin typeface="Arial" pitchFamily="34" charset="0"/>
                <a:cs typeface="Arial" pitchFamily="34" charset="0"/>
              </a:rPr>
              <a:t>Muslims</a:t>
            </a:r>
          </a:p>
          <a:p>
            <a:r>
              <a:rPr lang="en-US" sz="2600" b="1" dirty="0">
                <a:latin typeface="Arial" pitchFamily="34" charset="0"/>
                <a:cs typeface="Arial" pitchFamily="34" charset="0"/>
              </a:rPr>
              <a:t>Crusaders</a:t>
            </a:r>
          </a:p>
          <a:p>
            <a:r>
              <a:rPr lang="en-US" sz="2600" b="1" dirty="0">
                <a:latin typeface="Arial" pitchFamily="34" charset="0"/>
                <a:cs typeface="Arial" pitchFamily="34" charset="0"/>
              </a:rPr>
              <a:t>Mamelukes</a:t>
            </a:r>
          </a:p>
          <a:p>
            <a:r>
              <a:rPr lang="en-US" sz="2600" b="1" dirty="0">
                <a:latin typeface="Arial" pitchFamily="34" charset="0"/>
                <a:cs typeface="Arial" pitchFamily="34" charset="0"/>
              </a:rPr>
              <a:t>Mongols</a:t>
            </a:r>
          </a:p>
          <a:p>
            <a:r>
              <a:rPr lang="en-US" sz="2600" b="1" dirty="0">
                <a:latin typeface="Arial" pitchFamily="34" charset="0"/>
                <a:cs typeface="Arial" pitchFamily="34" charset="0"/>
              </a:rPr>
              <a:t>French</a:t>
            </a:r>
          </a:p>
          <a:p>
            <a:r>
              <a:rPr lang="en-US" sz="2600" b="1" dirty="0">
                <a:latin typeface="Arial" pitchFamily="34" charset="0"/>
                <a:cs typeface="Arial" pitchFamily="34" charset="0"/>
              </a:rPr>
              <a:t>Ottomans</a:t>
            </a:r>
          </a:p>
          <a:p>
            <a:r>
              <a:rPr lang="en-US" sz="2600" b="1" dirty="0">
                <a:latin typeface="Arial" pitchFamily="34" charset="0"/>
                <a:cs typeface="Arial" pitchFamily="34" charset="0"/>
              </a:rPr>
              <a:t>British</a:t>
            </a:r>
          </a:p>
        </p:txBody>
      </p:sp>
    </p:spTree>
    <p:extLst>
      <p:ext uri="{BB962C8B-B14F-4D97-AF65-F5344CB8AC3E}">
        <p14:creationId xmlns:p14="http://schemas.microsoft.com/office/powerpoint/2010/main" val="76815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  End of the World?</a:t>
            </a:r>
          </a:p>
        </p:txBody>
      </p:sp>
      <p:sp>
        <p:nvSpPr>
          <p:cNvPr id="4" name="TextBox 3">
            <a:extLst>
              <a:ext uri="{FF2B5EF4-FFF2-40B4-BE49-F238E27FC236}">
                <a16:creationId xmlns:a16="http://schemas.microsoft.com/office/drawing/2014/main" id="{A247F073-895F-9C51-0FC7-4DEBE7B7D44D}"/>
              </a:ext>
            </a:extLst>
          </p:cNvPr>
          <p:cNvSpPr txBox="1"/>
          <p:nvPr/>
        </p:nvSpPr>
        <p:spPr>
          <a:xfrm>
            <a:off x="934243" y="1639826"/>
            <a:ext cx="10241280" cy="4832092"/>
          </a:xfrm>
          <a:prstGeom prst="rect">
            <a:avLst/>
          </a:prstGeom>
          <a:noFill/>
        </p:spPr>
        <p:txBody>
          <a:bodyPr wrap="square">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says: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Armageddon is a </a:t>
            </a:r>
            <a:r>
              <a:rPr lang="en-US" sz="2800" b="1" u="sng" dirty="0">
                <a:latin typeface="Arial" panose="020B0604020202020204" pitchFamily="34" charset="0"/>
                <a:cs typeface="Arial" panose="020B0604020202020204" pitchFamily="34" charset="0"/>
              </a:rPr>
              <a:t>place</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 place where differences are settled</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Chapter 18</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Villains’ accomplices respond to judgment</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Still alive on earth after Armageddon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Armageddon vs. 1000 Year Reign</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Armageddon = end of the world in chapter 16?</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1000 Year Reign occurs on same earth in chapter 20?</a:t>
            </a:r>
          </a:p>
        </p:txBody>
      </p:sp>
      <p:sp>
        <p:nvSpPr>
          <p:cNvPr id="5" name="TextBox 4">
            <a:extLst>
              <a:ext uri="{FF2B5EF4-FFF2-40B4-BE49-F238E27FC236}">
                <a16:creationId xmlns:a16="http://schemas.microsoft.com/office/drawing/2014/main" id="{509979A1-7DB6-BB9D-590F-DD249E7123A9}"/>
              </a:ext>
            </a:extLst>
          </p:cNvPr>
          <p:cNvSpPr txBox="1"/>
          <p:nvPr/>
        </p:nvSpPr>
        <p:spPr>
          <a:xfrm>
            <a:off x="-9526" y="652721"/>
            <a:ext cx="12198945"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gathered them together into a place called in the Hebrew tongue </a:t>
            </a:r>
            <a:r>
              <a:rPr lang="en-US" sz="2800" b="1" i="1" dirty="0">
                <a:solidFill>
                  <a:srgbClr val="C00000"/>
                </a:solidFill>
                <a:latin typeface="Arial" panose="020B0604020202020204" pitchFamily="34" charset="0"/>
                <a:cs typeface="Arial" panose="020B0604020202020204" pitchFamily="34" charset="0"/>
              </a:rPr>
              <a:t>Armageddon</a:t>
            </a:r>
            <a:r>
              <a:rPr lang="en-US" sz="2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83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16:5-7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10B984-1CDB-E81F-3E31-AF0EC292708A}"/>
              </a:ext>
            </a:extLst>
          </p:cNvPr>
          <p:cNvSpPr txBox="1"/>
          <p:nvPr/>
        </p:nvSpPr>
        <p:spPr>
          <a:xfrm>
            <a:off x="-12700" y="621822"/>
            <a:ext cx="12192000"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heard the angel of the waters say, </a:t>
            </a:r>
            <a:r>
              <a:rPr lang="en-US" sz="2800" b="1" i="1" dirty="0">
                <a:solidFill>
                  <a:srgbClr val="C00000"/>
                </a:solidFill>
                <a:latin typeface="Arial" panose="020B0604020202020204" pitchFamily="34" charset="0"/>
                <a:cs typeface="Arial" panose="020B0604020202020204" pitchFamily="34" charset="0"/>
              </a:rPr>
              <a:t>You art righteous</a:t>
            </a:r>
            <a:r>
              <a:rPr lang="en-US" sz="2800" b="1" i="1" dirty="0">
                <a:latin typeface="Arial" panose="020B0604020202020204" pitchFamily="34" charset="0"/>
                <a:cs typeface="Arial" panose="020B0604020202020204" pitchFamily="34" charset="0"/>
              </a:rPr>
              <a:t>, O Lord, which are, and was, and shalt be, </a:t>
            </a:r>
            <a:r>
              <a:rPr lang="en-US" sz="2800" b="1" i="1" dirty="0">
                <a:solidFill>
                  <a:srgbClr val="C00000"/>
                </a:solidFill>
                <a:latin typeface="Arial" panose="020B0604020202020204" pitchFamily="34" charset="0"/>
                <a:cs typeface="Arial" panose="020B0604020202020204" pitchFamily="34" charset="0"/>
              </a:rPr>
              <a:t>because You have judged thus</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A9D4236E-93B1-0A02-03E7-F48FE6AB6C24}"/>
              </a:ext>
            </a:extLst>
          </p:cNvPr>
          <p:cNvSpPr txBox="1"/>
          <p:nvPr/>
        </p:nvSpPr>
        <p:spPr>
          <a:xfrm>
            <a:off x="3200279" y="2717683"/>
            <a:ext cx="5709208" cy="1077218"/>
          </a:xfrm>
          <a:prstGeom prst="rect">
            <a:avLst/>
          </a:prstGeom>
          <a:noFill/>
        </p:spPr>
        <p:txBody>
          <a:bodyPr wrap="square">
            <a:spAutoFit/>
          </a:bodyPr>
          <a:lstStyle/>
          <a:p>
            <a:pPr algn="ctr"/>
            <a:r>
              <a:rPr lang="en-US" sz="3200" b="1" dirty="0">
                <a:solidFill>
                  <a:srgbClr val="001320"/>
                </a:solidFill>
                <a:latin typeface="Arial" panose="020B0604020202020204" pitchFamily="34" charset="0"/>
                <a:cs typeface="Arial" panose="020B0604020202020204" pitchFamily="34" charset="0"/>
              </a:rPr>
              <a:t>Why is judgment of villain of Revelation occurring?</a:t>
            </a:r>
          </a:p>
        </p:txBody>
      </p:sp>
      <p:sp>
        <p:nvSpPr>
          <p:cNvPr id="6" name="TextBox 5">
            <a:extLst>
              <a:ext uri="{FF2B5EF4-FFF2-40B4-BE49-F238E27FC236}">
                <a16:creationId xmlns:a16="http://schemas.microsoft.com/office/drawing/2014/main" id="{ACFC4702-EECA-9AAB-54E9-68C5038EC02C}"/>
              </a:ext>
            </a:extLst>
          </p:cNvPr>
          <p:cNvSpPr txBox="1"/>
          <p:nvPr/>
        </p:nvSpPr>
        <p:spPr>
          <a:xfrm>
            <a:off x="-12700" y="4947413"/>
            <a:ext cx="12192000"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a:t>
            </a:r>
            <a:r>
              <a:rPr lang="en-US" sz="2800" b="1" i="1" dirty="0">
                <a:solidFill>
                  <a:srgbClr val="C00000"/>
                </a:solidFill>
                <a:latin typeface="Arial" panose="020B0604020202020204" pitchFamily="34" charset="0"/>
                <a:cs typeface="Arial" panose="020B0604020202020204" pitchFamily="34" charset="0"/>
              </a:rPr>
              <a:t>they have shed the blood of </a:t>
            </a:r>
            <a:r>
              <a:rPr lang="en-US" sz="2800" b="1" i="1" u="sng" dirty="0">
                <a:solidFill>
                  <a:srgbClr val="C00000"/>
                </a:solidFill>
                <a:latin typeface="Arial" panose="020B0604020202020204" pitchFamily="34" charset="0"/>
                <a:cs typeface="Arial" panose="020B0604020202020204" pitchFamily="34" charset="0"/>
              </a:rPr>
              <a:t>saints</a:t>
            </a:r>
            <a:r>
              <a:rPr lang="en-US" sz="2800" b="1" i="1" dirty="0">
                <a:solidFill>
                  <a:srgbClr val="C00000"/>
                </a:solidFill>
                <a:latin typeface="Arial" panose="020B0604020202020204" pitchFamily="34" charset="0"/>
                <a:cs typeface="Arial" panose="020B0604020202020204" pitchFamily="34" charset="0"/>
              </a:rPr>
              <a:t> and </a:t>
            </a:r>
            <a:r>
              <a:rPr lang="en-US" sz="2800" b="1" i="1" u="sng" dirty="0">
                <a:solidFill>
                  <a:srgbClr val="C00000"/>
                </a:solidFill>
                <a:latin typeface="Arial" panose="020B0604020202020204" pitchFamily="34" charset="0"/>
                <a:cs typeface="Arial" panose="020B0604020202020204" pitchFamily="34" charset="0"/>
              </a:rPr>
              <a:t>prophets</a:t>
            </a:r>
            <a:r>
              <a:rPr lang="en-US" sz="2800" b="1" i="1" dirty="0">
                <a:latin typeface="Arial" panose="020B0604020202020204" pitchFamily="34" charset="0"/>
                <a:cs typeface="Arial" panose="020B0604020202020204" pitchFamily="34" charset="0"/>
              </a:rPr>
              <a:t>, and You have given them blood to drink; for they are worthy.</a:t>
            </a:r>
          </a:p>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heard another out of the altar say, Even so, Lord God Almighty, true and righteous are Your  judgments.</a:t>
            </a:r>
          </a:p>
        </p:txBody>
      </p:sp>
    </p:spTree>
    <p:extLst>
      <p:ext uri="{BB962C8B-B14F-4D97-AF65-F5344CB8AC3E}">
        <p14:creationId xmlns:p14="http://schemas.microsoft.com/office/powerpoint/2010/main" val="19543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289789"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16:9-11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CFC4702-EECA-9AAB-54E9-68C5038EC02C}"/>
              </a:ext>
            </a:extLst>
          </p:cNvPr>
          <p:cNvSpPr txBox="1"/>
          <p:nvPr/>
        </p:nvSpPr>
        <p:spPr>
          <a:xfrm>
            <a:off x="-23458" y="622835"/>
            <a:ext cx="12204700" cy="3539430"/>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men were scorched with great heat, and blasphemed the name of God, which hath power over these plagues: and </a:t>
            </a:r>
            <a:r>
              <a:rPr lang="en-US" sz="2800" b="1" i="1" u="sng" dirty="0">
                <a:solidFill>
                  <a:srgbClr val="0070C0"/>
                </a:solidFill>
                <a:latin typeface="Arial" panose="020B0604020202020204" pitchFamily="34" charset="0"/>
                <a:cs typeface="Arial" panose="020B0604020202020204" pitchFamily="34" charset="0"/>
              </a:rPr>
              <a:t>they</a:t>
            </a:r>
            <a:r>
              <a:rPr lang="en-US" sz="2800" b="1" i="1" dirty="0">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repented not </a:t>
            </a:r>
            <a:r>
              <a:rPr lang="en-US" sz="2800" b="1" i="1" dirty="0">
                <a:latin typeface="Arial" panose="020B0604020202020204" pitchFamily="34" charset="0"/>
                <a:cs typeface="Arial" panose="020B0604020202020204" pitchFamily="34" charset="0"/>
              </a:rPr>
              <a:t>to give him glory.</a:t>
            </a:r>
          </a:p>
          <a:p>
            <a:pPr algn="just"/>
            <a:r>
              <a:rPr lang="en-US" sz="2800" b="1" baseline="30000" dirty="0">
                <a:solidFill>
                  <a:srgbClr val="C00000"/>
                </a:solidFill>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fifth angel poured out his </a:t>
            </a:r>
            <a:r>
              <a:rPr lang="en-US" sz="2800" b="1" i="1" dirty="0">
                <a:solidFill>
                  <a:srgbClr val="C00000"/>
                </a:solidFill>
                <a:latin typeface="Arial" panose="020B0604020202020204" pitchFamily="34" charset="0"/>
                <a:cs typeface="Arial" panose="020B0604020202020204" pitchFamily="34" charset="0"/>
              </a:rPr>
              <a:t>vial</a:t>
            </a:r>
            <a:r>
              <a:rPr lang="en-US" sz="2800" b="1" i="1" dirty="0">
                <a:latin typeface="Arial" panose="020B0604020202020204" pitchFamily="34" charset="0"/>
                <a:cs typeface="Arial" panose="020B0604020202020204" pitchFamily="34" charset="0"/>
              </a:rPr>
              <a:t> [bowl] upon the </a:t>
            </a:r>
            <a:r>
              <a:rPr lang="en-US" sz="2800" b="1" i="1" dirty="0">
                <a:solidFill>
                  <a:srgbClr val="C00000"/>
                </a:solidFill>
                <a:latin typeface="Arial" panose="020B0604020202020204" pitchFamily="34" charset="0"/>
                <a:cs typeface="Arial" panose="020B0604020202020204" pitchFamily="34" charset="0"/>
              </a:rPr>
              <a:t>seat</a:t>
            </a:r>
            <a:r>
              <a:rPr lang="en-US" sz="2800" b="1" i="1" dirty="0">
                <a:latin typeface="Arial" panose="020B0604020202020204" pitchFamily="34" charset="0"/>
                <a:cs typeface="Arial" panose="020B0604020202020204" pitchFamily="34" charset="0"/>
              </a:rPr>
              <a:t> [throne] of the beast; and his kingdom was full of darkness; and they gnawed their tongues for pain.</a:t>
            </a:r>
          </a:p>
          <a:p>
            <a:pPr algn="just"/>
            <a:r>
              <a:rPr lang="en-US" sz="2800" b="1" baseline="30000" dirty="0">
                <a:solidFill>
                  <a:srgbClr val="C00000"/>
                </a:solidFill>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blasphemed the God of heaven because of their pains and their sores, and </a:t>
            </a:r>
            <a:r>
              <a:rPr lang="en-US" sz="2800" b="1" i="1" dirty="0">
                <a:solidFill>
                  <a:srgbClr val="C00000"/>
                </a:solidFill>
                <a:latin typeface="Arial" panose="020B0604020202020204" pitchFamily="34" charset="0"/>
                <a:cs typeface="Arial" panose="020B0604020202020204" pitchFamily="34" charset="0"/>
              </a:rPr>
              <a:t>repented not of their deeds</a:t>
            </a:r>
            <a:r>
              <a:rPr lang="en-US" sz="2800" b="1" i="1"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12C1285B-E599-DAF4-32F5-6F6A2C3DB9D1}"/>
              </a:ext>
            </a:extLst>
          </p:cNvPr>
          <p:cNvSpPr txBox="1"/>
          <p:nvPr/>
        </p:nvSpPr>
        <p:spPr>
          <a:xfrm>
            <a:off x="1394264" y="4381709"/>
            <a:ext cx="9989996" cy="224676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3 verses</a:t>
            </a:r>
          </a:p>
          <a:p>
            <a:pPr marL="914400" lvl="1" indent="-45720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Twice mentions not repenting</a:t>
            </a:r>
          </a:p>
          <a:p>
            <a:pPr marL="457200" indent="-457200">
              <a:buFont typeface="Arial" panose="020B0604020202020204" pitchFamily="34" charset="0"/>
              <a:buChar char="•"/>
            </a:pPr>
            <a:endParaRPr lang="en-US" sz="2800" b="1" dirty="0">
              <a:solidFill>
                <a:srgbClr val="00132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God still trying to get repentance this late in Revelation</a:t>
            </a:r>
          </a:p>
          <a:p>
            <a:pPr marL="914400" lvl="1" indent="-45720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Bowls 1 - 5</a:t>
            </a:r>
          </a:p>
        </p:txBody>
      </p:sp>
    </p:spTree>
    <p:extLst>
      <p:ext uri="{BB962C8B-B14F-4D97-AF65-F5344CB8AC3E}">
        <p14:creationId xmlns:p14="http://schemas.microsoft.com/office/powerpoint/2010/main" val="7100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16:12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2F6BCF-CFD0-1BA6-B4C7-DCAECA67BAF4}"/>
              </a:ext>
            </a:extLst>
          </p:cNvPr>
          <p:cNvSpPr txBox="1"/>
          <p:nvPr/>
        </p:nvSpPr>
        <p:spPr>
          <a:xfrm>
            <a:off x="0" y="626114"/>
            <a:ext cx="12192000"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12</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sixth angel poured out his </a:t>
            </a:r>
            <a:r>
              <a:rPr lang="en-US" sz="2800" b="1" i="1" dirty="0">
                <a:solidFill>
                  <a:srgbClr val="C00000"/>
                </a:solidFill>
                <a:latin typeface="Arial" panose="020B0604020202020204" pitchFamily="34" charset="0"/>
                <a:cs typeface="Arial" panose="020B0604020202020204" pitchFamily="34" charset="0"/>
              </a:rPr>
              <a:t>vial</a:t>
            </a:r>
            <a:r>
              <a:rPr lang="en-US" sz="2800" b="1" i="1" dirty="0">
                <a:latin typeface="Arial" panose="020B0604020202020204" pitchFamily="34" charset="0"/>
                <a:cs typeface="Arial" panose="020B0604020202020204" pitchFamily="34" charset="0"/>
              </a:rPr>
              <a:t> [bowl] upon the great river Euphrates; and the water thereof was dried up, that the way of the </a:t>
            </a:r>
            <a:r>
              <a:rPr lang="en-US" sz="2800" b="1" i="1" dirty="0">
                <a:solidFill>
                  <a:srgbClr val="C00000"/>
                </a:solidFill>
                <a:latin typeface="Arial" panose="020B0604020202020204" pitchFamily="34" charset="0"/>
                <a:cs typeface="Arial" panose="020B0604020202020204" pitchFamily="34" charset="0"/>
              </a:rPr>
              <a:t>kings of the east </a:t>
            </a:r>
            <a:r>
              <a:rPr lang="en-US" sz="2800" b="1" i="1" dirty="0">
                <a:latin typeface="Arial" panose="020B0604020202020204" pitchFamily="34" charset="0"/>
                <a:cs typeface="Arial" panose="020B0604020202020204" pitchFamily="34" charset="0"/>
              </a:rPr>
              <a:t>might be prepared.</a:t>
            </a:r>
          </a:p>
        </p:txBody>
      </p:sp>
      <p:sp>
        <p:nvSpPr>
          <p:cNvPr id="5" name="TextBox 4">
            <a:extLst>
              <a:ext uri="{FF2B5EF4-FFF2-40B4-BE49-F238E27FC236}">
                <a16:creationId xmlns:a16="http://schemas.microsoft.com/office/drawing/2014/main" id="{02D410AE-5A01-128D-338A-A1D793525275}"/>
              </a:ext>
            </a:extLst>
          </p:cNvPr>
          <p:cNvSpPr txBox="1"/>
          <p:nvPr/>
        </p:nvSpPr>
        <p:spPr>
          <a:xfrm>
            <a:off x="961380" y="2197909"/>
            <a:ext cx="10187006" cy="4401205"/>
          </a:xfrm>
          <a:prstGeom prst="rect">
            <a:avLst/>
          </a:prstGeom>
          <a:noFill/>
        </p:spPr>
        <p:txBody>
          <a:bodyPr wrap="square">
            <a:spAutoFit/>
          </a:bodyPr>
          <a:lstStyle/>
          <a:p>
            <a:pPr algn="ctr"/>
            <a:r>
              <a:rPr lang="en-US" sz="2800" b="1" u="sng" dirty="0">
                <a:solidFill>
                  <a:srgbClr val="001320"/>
                </a:solidFill>
                <a:latin typeface="Arial" panose="020B0604020202020204" pitchFamily="34" charset="0"/>
                <a:cs typeface="Arial" panose="020B0604020202020204" pitchFamily="34" charset="0"/>
              </a:rPr>
              <a:t>“Kings of the East”</a:t>
            </a:r>
          </a:p>
          <a:p>
            <a:pPr marL="914400" lvl="1" indent="-457200">
              <a:buFont typeface="Courier New" panose="02070309020205020404" pitchFamily="49" charset="0"/>
              <a:buChar char="o"/>
            </a:pPr>
            <a:endParaRPr lang="en-US" sz="2800" b="1" dirty="0">
              <a:solidFill>
                <a:srgbClr val="00132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Hebrews’ enemies always came from East, Northeast</a:t>
            </a:r>
          </a:p>
          <a:p>
            <a:pPr marL="914400" lvl="1" indent="-45720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Persian Empire</a:t>
            </a:r>
          </a:p>
          <a:p>
            <a:pPr marL="914400" lvl="1" indent="-45720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Assyrian Empire</a:t>
            </a:r>
          </a:p>
          <a:p>
            <a:pPr marL="914400" lvl="1" indent="-45720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Babylonian Empire</a:t>
            </a:r>
          </a:p>
          <a:p>
            <a:pPr lvl="1"/>
            <a:endParaRPr lang="en-US" sz="2800" b="1" dirty="0">
              <a:solidFill>
                <a:srgbClr val="00132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God used “kings of the east” to punish Israel</a:t>
            </a:r>
          </a:p>
          <a:p>
            <a:pPr marL="457200" indent="-457200">
              <a:buFont typeface="Arial" panose="020B0604020202020204" pitchFamily="34" charset="0"/>
              <a:buChar char="•"/>
            </a:pPr>
            <a:endParaRPr lang="en-US" sz="2800" b="1" dirty="0">
              <a:solidFill>
                <a:srgbClr val="00132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“East” always associated with enemies of God’s people</a:t>
            </a:r>
          </a:p>
        </p:txBody>
      </p:sp>
    </p:spTree>
    <p:extLst>
      <p:ext uri="{BB962C8B-B14F-4D97-AF65-F5344CB8AC3E}">
        <p14:creationId xmlns:p14="http://schemas.microsoft.com/office/powerpoint/2010/main" val="217947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12700" y="-11631"/>
            <a:ext cx="12204700"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grpSp>
        <p:nvGrpSpPr>
          <p:cNvPr id="12" name="Group 11">
            <a:extLst>
              <a:ext uri="{FF2B5EF4-FFF2-40B4-BE49-F238E27FC236}">
                <a16:creationId xmlns:a16="http://schemas.microsoft.com/office/drawing/2014/main" id="{4F297227-D56F-A109-1C1F-41980F5CA57B}"/>
              </a:ext>
            </a:extLst>
          </p:cNvPr>
          <p:cNvGrpSpPr/>
          <p:nvPr/>
        </p:nvGrpSpPr>
        <p:grpSpPr>
          <a:xfrm>
            <a:off x="80787" y="2308643"/>
            <a:ext cx="12017727" cy="2229087"/>
            <a:chOff x="0" y="2019300"/>
            <a:chExt cx="12192000" cy="2819400"/>
          </a:xfrm>
        </p:grpSpPr>
        <p:pic>
          <p:nvPicPr>
            <p:cNvPr id="3074" name="Picture 2">
              <a:extLst>
                <a:ext uri="{FF2B5EF4-FFF2-40B4-BE49-F238E27FC236}">
                  <a16:creationId xmlns:a16="http://schemas.microsoft.com/office/drawing/2014/main" id="{CB8265AD-DB45-1EBB-376E-C0D83CFB0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300"/>
              <a:ext cx="12192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FED0B0-B115-C452-76F7-35D330676A9D}"/>
                </a:ext>
              </a:extLst>
            </p:cNvPr>
            <p:cNvSpPr/>
            <p:nvPr/>
          </p:nvSpPr>
          <p:spPr>
            <a:xfrm>
              <a:off x="9499600" y="4127500"/>
              <a:ext cx="1562100" cy="393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49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16:13-14</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B8E80B-9C0D-E076-2252-AEC3DB4B8D38}"/>
              </a:ext>
            </a:extLst>
          </p:cNvPr>
          <p:cNvSpPr txBox="1"/>
          <p:nvPr/>
        </p:nvSpPr>
        <p:spPr>
          <a:xfrm>
            <a:off x="0" y="621539"/>
            <a:ext cx="12192000" cy="3108543"/>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And I saw three unclean spirits that looked like frogs coming out of the mouths of the dragon, the beast, and the false prophet. </a:t>
            </a:r>
          </a:p>
          <a:p>
            <a:pPr algn="just"/>
            <a:r>
              <a:rPr lang="en-US" sz="2800" b="1" baseline="30000" dirty="0">
                <a:solidFill>
                  <a:srgbClr val="C00000"/>
                </a:solidFill>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a:t>
            </a:r>
            <a:r>
              <a:rPr lang="en-US" sz="2800" b="1" i="1" dirty="0">
                <a:solidFill>
                  <a:srgbClr val="00132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they are the spirits of devils, working miracles, which go forth unto the </a:t>
            </a:r>
            <a:r>
              <a:rPr lang="en-US" sz="2800" b="1" i="1" dirty="0">
                <a:solidFill>
                  <a:srgbClr val="C00000"/>
                </a:solidFill>
                <a:latin typeface="Arial" panose="020B0604020202020204" pitchFamily="34" charset="0"/>
                <a:cs typeface="Arial" panose="020B0604020202020204" pitchFamily="34" charset="0"/>
              </a:rPr>
              <a:t>kings of the earth </a:t>
            </a:r>
            <a:r>
              <a:rPr lang="en-US" sz="2800" b="1" i="1" dirty="0">
                <a:latin typeface="Arial" panose="020B0604020202020204" pitchFamily="34" charset="0"/>
                <a:cs typeface="Arial" panose="020B0604020202020204" pitchFamily="34" charset="0"/>
              </a:rPr>
              <a:t>and of the whole world, to gather them to the battle of that </a:t>
            </a:r>
            <a:r>
              <a:rPr lang="en-US" sz="2800" b="1" i="1" dirty="0">
                <a:solidFill>
                  <a:srgbClr val="C00000"/>
                </a:solidFill>
                <a:latin typeface="Arial" panose="020B0604020202020204" pitchFamily="34" charset="0"/>
                <a:cs typeface="Arial" panose="020B0604020202020204" pitchFamily="34" charset="0"/>
              </a:rPr>
              <a:t>great day of God </a:t>
            </a:r>
            <a:r>
              <a:rPr lang="en-US" sz="2800" b="1" i="1" dirty="0">
                <a:latin typeface="Arial" panose="020B0604020202020204" pitchFamily="34" charset="0"/>
                <a:cs typeface="Arial" panose="020B0604020202020204" pitchFamily="34" charset="0"/>
              </a:rPr>
              <a:t>Almighty.</a:t>
            </a:r>
          </a:p>
          <a:p>
            <a:pPr algn="just"/>
            <a:r>
              <a:rPr lang="en-US" sz="2800" b="1" baseline="30000" dirty="0">
                <a:solidFill>
                  <a:srgbClr val="C00000"/>
                </a:solidFill>
                <a:latin typeface="Arial" panose="020B0604020202020204" pitchFamily="34" charset="0"/>
                <a:cs typeface="Arial" panose="020B0604020202020204" pitchFamily="34" charset="0"/>
              </a:rPr>
              <a:t>16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gathered them together into a place called in the Hebrew tongue </a:t>
            </a:r>
            <a:r>
              <a:rPr lang="en-US" sz="2800" b="1" i="1" dirty="0">
                <a:solidFill>
                  <a:srgbClr val="C00000"/>
                </a:solidFill>
                <a:latin typeface="Arial" panose="020B0604020202020204" pitchFamily="34" charset="0"/>
                <a:cs typeface="Arial" panose="020B0604020202020204" pitchFamily="34" charset="0"/>
              </a:rPr>
              <a:t>Armageddon</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F547372-FBE8-DB1E-82A1-6340DB4EAD72}"/>
              </a:ext>
            </a:extLst>
          </p:cNvPr>
          <p:cNvSpPr txBox="1"/>
          <p:nvPr/>
        </p:nvSpPr>
        <p:spPr>
          <a:xfrm>
            <a:off x="3916494" y="4751565"/>
            <a:ext cx="4276779" cy="523220"/>
          </a:xfrm>
          <a:prstGeom prst="rect">
            <a:avLst/>
          </a:prstGeom>
          <a:noFill/>
        </p:spPr>
        <p:txBody>
          <a:bodyPr wrap="square">
            <a:spAutoFit/>
          </a:bodyPr>
          <a:lstStyle/>
          <a:p>
            <a:pPr algn="ctr"/>
            <a:r>
              <a:rPr lang="en-US" sz="2800" b="1" dirty="0">
                <a:solidFill>
                  <a:srgbClr val="001320"/>
                </a:solidFill>
                <a:latin typeface="Arial" panose="020B0604020202020204" pitchFamily="34" charset="0"/>
                <a:cs typeface="Arial" panose="020B0604020202020204" pitchFamily="34" charset="0"/>
              </a:rPr>
              <a:t>What is Armageddon?</a:t>
            </a:r>
          </a:p>
        </p:txBody>
      </p:sp>
    </p:spTree>
    <p:extLst>
      <p:ext uri="{BB962C8B-B14F-4D97-AF65-F5344CB8AC3E}">
        <p14:creationId xmlns:p14="http://schemas.microsoft.com/office/powerpoint/2010/main" val="6044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1270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a:extLst>
              <a:ext uri="{FF2B5EF4-FFF2-40B4-BE49-F238E27FC236}">
                <a16:creationId xmlns:a16="http://schemas.microsoft.com/office/drawing/2014/main" id="{B1FD5209-62F4-3A83-9416-A94142910895}"/>
              </a:ext>
            </a:extLst>
          </p:cNvPr>
          <p:cNvSpPr txBox="1"/>
          <p:nvPr/>
        </p:nvSpPr>
        <p:spPr>
          <a:xfrm>
            <a:off x="0" y="6316228"/>
            <a:ext cx="12191999" cy="523220"/>
          </a:xfrm>
          <a:prstGeom prst="rect">
            <a:avLst/>
          </a:prstGeom>
          <a:solidFill>
            <a:schemeClr val="tx1"/>
          </a:solidFill>
        </p:spPr>
        <p:txBody>
          <a:bodyPr wrap="square" rtlCol="0">
            <a:spAutoFit/>
          </a:bodyPr>
          <a:lstStyle/>
          <a:p>
            <a:pPr algn="ctr"/>
            <a:r>
              <a:rPr lang="en-US" sz="2800" b="1" dirty="0">
                <a:solidFill>
                  <a:srgbClr val="FFFF00"/>
                </a:solidFill>
                <a:latin typeface="Arial Black" pitchFamily="34" charset="0"/>
                <a:cs typeface="Arial" pitchFamily="34" charset="0"/>
              </a:rPr>
              <a:t>Nuclear war - US and Russia?</a:t>
            </a:r>
          </a:p>
        </p:txBody>
      </p:sp>
      <p:pic>
        <p:nvPicPr>
          <p:cNvPr id="1026" name="Picture 2">
            <a:extLst>
              <a:ext uri="{FF2B5EF4-FFF2-40B4-BE49-F238E27FC236}">
                <a16:creationId xmlns:a16="http://schemas.microsoft.com/office/drawing/2014/main" id="{AD9F01F9-0BDE-996A-6D02-30EFE6883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0" y="387719"/>
            <a:ext cx="12207050" cy="59285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What is Armageddon?</a:t>
            </a:r>
          </a:p>
        </p:txBody>
      </p:sp>
    </p:spTree>
    <p:extLst>
      <p:ext uri="{BB962C8B-B14F-4D97-AF65-F5344CB8AC3E}">
        <p14:creationId xmlns:p14="http://schemas.microsoft.com/office/powerpoint/2010/main" val="122720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1270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a:extLst>
              <a:ext uri="{FF2B5EF4-FFF2-40B4-BE49-F238E27FC236}">
                <a16:creationId xmlns:a16="http://schemas.microsoft.com/office/drawing/2014/main" id="{B1FD5209-62F4-3A83-9416-A94142910895}"/>
              </a:ext>
            </a:extLst>
          </p:cNvPr>
          <p:cNvSpPr txBox="1"/>
          <p:nvPr/>
        </p:nvSpPr>
        <p:spPr>
          <a:xfrm>
            <a:off x="0" y="6316228"/>
            <a:ext cx="12191999" cy="523220"/>
          </a:xfrm>
          <a:prstGeom prst="rect">
            <a:avLst/>
          </a:prstGeom>
          <a:solidFill>
            <a:schemeClr val="tx1"/>
          </a:solidFill>
        </p:spPr>
        <p:txBody>
          <a:bodyPr wrap="square" rtlCol="0">
            <a:spAutoFit/>
          </a:bodyPr>
          <a:lstStyle/>
          <a:p>
            <a:pPr algn="ctr"/>
            <a:r>
              <a:rPr lang="en-US" sz="2800" b="1" dirty="0">
                <a:solidFill>
                  <a:srgbClr val="FFFF00"/>
                </a:solidFill>
                <a:latin typeface="Arial Black" pitchFamily="34" charset="0"/>
                <a:cs typeface="Arial" pitchFamily="34" charset="0"/>
              </a:rPr>
              <a:t>Asteroid destroying earth?</a:t>
            </a:r>
          </a:p>
        </p:txBody>
      </p:sp>
      <p:pic>
        <p:nvPicPr>
          <p:cNvPr id="1032" name="Picture 8">
            <a:extLst>
              <a:ext uri="{FF2B5EF4-FFF2-40B4-BE49-F238E27FC236}">
                <a16:creationId xmlns:a16="http://schemas.microsoft.com/office/drawing/2014/main" id="{66E8B0C2-452E-86A2-D2B9-602F13C06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1" y="244965"/>
            <a:ext cx="12208052" cy="60852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What is Armageddon?</a:t>
            </a:r>
          </a:p>
        </p:txBody>
      </p:sp>
    </p:spTree>
    <p:extLst>
      <p:ext uri="{BB962C8B-B14F-4D97-AF65-F5344CB8AC3E}">
        <p14:creationId xmlns:p14="http://schemas.microsoft.com/office/powerpoint/2010/main" val="11694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6614</TotalTime>
  <Words>2321</Words>
  <Application>Microsoft Office PowerPoint</Application>
  <PresentationFormat>Widescreen</PresentationFormat>
  <Paragraphs>329</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Arial Rounded MT Bold</vt:lpstr>
      <vt:lpstr>Calibri</vt:lpstr>
      <vt:lpstr>Courier New</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1458</cp:revision>
  <dcterms:created xsi:type="dcterms:W3CDTF">2017-05-11T18:36:00Z</dcterms:created>
  <dcterms:modified xsi:type="dcterms:W3CDTF">2024-04-29T18:12:11Z</dcterms:modified>
</cp:coreProperties>
</file>